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875" r:id="rId2"/>
    <p:sldId id="3886" r:id="rId3"/>
    <p:sldId id="3877" r:id="rId4"/>
    <p:sldId id="3885" r:id="rId5"/>
    <p:sldId id="2134807591" r:id="rId6"/>
    <p:sldId id="3878" r:id="rId7"/>
    <p:sldId id="3884" r:id="rId8"/>
    <p:sldId id="2134807590" r:id="rId9"/>
    <p:sldId id="3876" r:id="rId10"/>
    <p:sldId id="3879" r:id="rId11"/>
    <p:sldId id="38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8FC45-8DDD-4B0A-8BB2-3B41B5AF102C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D8F5A-9816-4370-8F39-67A1128D0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1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A223-B114-A0FA-C566-FB8CECEF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6C65A-38B3-465E-E09C-7C395011F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523FD-7056-20C3-6AE8-6CA76D02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A4C4F-F1FC-7C7E-CD79-9D1F82AD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C7CE1-B133-8569-C5D4-C4CA8776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4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3245-B67C-8B70-96B6-FE810A1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B0FE4-0401-D012-9423-78B6DDF3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B8A9F-815E-B034-B427-9F416A7CF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C4710-F73B-611F-6C44-D2E7A33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358A-2DB0-C4EB-C356-04DCD669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8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7CA05-01A3-2A62-D6B1-FFAE227E7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6182CD-70D5-4B33-3EC3-F3D210B03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03109-297E-574A-E2DD-510738D1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BB3BD-55A1-BC59-1E23-A8B3E1A2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6A8A-1720-27DF-5C6B-2EE87A2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6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FE43F9-A371-4B00-895C-47CD9C915D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4" y="240260"/>
            <a:ext cx="908036" cy="7211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4834AD-8054-4EC2-94D0-4E9B16B649B0}"/>
              </a:ext>
            </a:extLst>
          </p:cNvPr>
          <p:cNvSpPr/>
          <p:nvPr userDrawn="1"/>
        </p:nvSpPr>
        <p:spPr>
          <a:xfrm>
            <a:off x="1180654" y="247092"/>
            <a:ext cx="45719" cy="648000"/>
          </a:xfrm>
          <a:prstGeom prst="roundRect">
            <a:avLst>
              <a:gd name="adj" fmla="val 50000"/>
            </a:avLst>
          </a:prstGeom>
          <a:solidFill>
            <a:srgbClr val="4AD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926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4D79D6-213D-4C6D-B784-7F51ABEAC2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6468" y="425277"/>
            <a:ext cx="8745039" cy="3598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1">
                <a:solidFill>
                  <a:srgbClr val="4AD2F5"/>
                </a:solidFill>
                <a:latin typeface="+mn-lt"/>
              </a:defRPr>
            </a:lvl1pPr>
          </a:lstStyle>
          <a:p>
            <a:r>
              <a:rPr lang="en-US" dirty="0"/>
              <a:t>Presentation Title Only</a:t>
            </a:r>
            <a:endParaRPr lang="en-AU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4E14AC4-F27F-4380-8A32-32419ADC72F7}"/>
              </a:ext>
            </a:extLst>
          </p:cNvPr>
          <p:cNvSpPr txBox="1">
            <a:spLocks/>
          </p:cNvSpPr>
          <p:nvPr userDrawn="1"/>
        </p:nvSpPr>
        <p:spPr>
          <a:xfrm>
            <a:off x="10298896" y="139151"/>
            <a:ext cx="1616826" cy="174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5818E1-D27A-41E8-8DF6-C5A1050AF6F5}" type="slidenum">
              <a:rPr lang="en-AU" sz="1474" smtClean="0"/>
              <a:pPr/>
              <a:t>‹#›</a:t>
            </a:fld>
            <a:endParaRPr lang="en-AU" sz="1474" dirty="0"/>
          </a:p>
        </p:txBody>
      </p:sp>
    </p:spTree>
    <p:extLst>
      <p:ext uri="{BB962C8B-B14F-4D97-AF65-F5344CB8AC3E}">
        <p14:creationId xmlns:p14="http://schemas.microsoft.com/office/powerpoint/2010/main" val="238336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9426-CC09-4FC2-2C8F-29B54111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0752-91F8-D636-2AAE-3C7DD56ED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18B9-3ED9-1F81-B65D-346F1F05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E8C46-66CE-2FA8-AEE1-1F0C66D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AAF4C-CB83-C23F-565C-35DD552E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B087-3BFD-3944-ADAA-6B7E2040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C1FBF-FDFF-1CBA-56A0-3FF35EEEC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7F64D-35F6-E37B-9CCD-74CE8B59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F2163-F4B5-CFDC-B301-CDED1AAC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E0FC-55DA-3DFD-35D3-42458C7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7570-5DD0-97DB-AC5F-671D621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DEBE5-3410-C25E-33E7-B16D741FC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1EEB8-A491-2097-03C0-AEF3F76A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9E1F3-AACA-67B4-EABB-55066295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31E36-ACBD-0449-D478-3246A27B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AF4EB-3647-C3A4-D550-3C3B62D9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7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FE60-76FC-23F2-4FA0-A85D9D4A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4C19E-FD98-4D5B-A66D-54C9AB86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CC4B1-555E-0680-AE8D-F6C8E795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91D6D-11C4-88A7-8B03-0F2BE04C5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41BDC-69B3-F6B5-FB7B-0E7A2D2A5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48F4C-5255-4DC7-9D6F-AB14C6DD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9E453-2560-A571-DEB1-93DAAE1F0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F9470-CCF4-CC90-0351-6A3AB6F3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5702-3626-AACD-60A9-F37DFCA8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E0BFC-77E5-7400-E322-1670B6A7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CA701-BD6D-9638-FC0A-8A0CB3F8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2499F-69CA-B317-1CC0-415890F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35ADD-B5CD-73E3-933B-F6663F821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8BC62-6208-7AC7-5852-38804924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9014-28DC-6B03-D02E-2F2896F0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C90A-C985-6A16-5BE3-C258996C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0897-4287-BD6C-9638-4531A4F6F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2E4C-DA79-A663-819F-4A0D4843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F0888-35F3-E2D7-28C6-2CE61109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E7D0-C455-665B-3BBA-49E95889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F8E16-3489-290B-034A-04380BFD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0A79-D5CC-81F6-C110-0DBB1C21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721BC2-3E43-5163-4497-E5AF33032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9C57F-4E97-0A21-C89C-B7CE2E5E8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83959-8CA9-8621-85A4-80273079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FAB48-DE96-23B5-423F-08540C5B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A3B15-AA86-3631-11A5-8549CA3F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7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547A6-81B8-EBE8-B954-A174FC07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09BD-C6B2-0BAA-F8D9-8249977F9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E0B7-D6E5-2A39-5799-E2EC75252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8D493-428E-4206-84DC-7C39EAF29C63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7ECC-A269-A94A-0DDA-641780ABB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FE46B-B686-DC95-8DC0-F66EE6799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4EF66-67E6-4AB1-A17C-D054D47F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4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"/>
          <p:cNvSpPr txBox="1"/>
          <p:nvPr/>
        </p:nvSpPr>
        <p:spPr>
          <a:xfrm>
            <a:off x="6083974" y="1209009"/>
            <a:ext cx="5951795" cy="13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5400" b="1" dirty="0" err="1">
                <a:solidFill>
                  <a:schemeClr val="bg1"/>
                </a:solidFill>
              </a:rPr>
              <a:t>Otomasi</a:t>
            </a:r>
            <a:r>
              <a:rPr lang="en-US" sz="5400" b="1" dirty="0">
                <a:solidFill>
                  <a:schemeClr val="bg1"/>
                </a:solidFill>
              </a:rPr>
              <a:t> Proses</a:t>
            </a:r>
            <a:endParaRPr lang="en-US"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"/>
          <p:cNvSpPr txBox="1"/>
          <p:nvPr/>
        </p:nvSpPr>
        <p:spPr>
          <a:xfrm>
            <a:off x="6104698" y="2374581"/>
            <a:ext cx="3361075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2021 PT Mitra Transaksi Indonesia. All rights reserved. This document/proposal or any portion  is confidential, thereof may not be reproduced or used in any manner whatsoever without the express written permission of PT Mitra Transaksi Indonesia.</a:t>
            </a:r>
            <a:endParaRPr/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9404" y="695921"/>
            <a:ext cx="2793930" cy="22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"/>
          <p:cNvSpPr/>
          <p:nvPr/>
        </p:nvSpPr>
        <p:spPr>
          <a:xfrm>
            <a:off x="6219929" y="2180490"/>
            <a:ext cx="2903973" cy="45719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" name="Google Shape;315;p1">
            <a:extLst>
              <a:ext uri="{FF2B5EF4-FFF2-40B4-BE49-F238E27FC236}">
                <a16:creationId xmlns:a16="http://schemas.microsoft.com/office/drawing/2014/main" id="{15064A27-5B4F-6E26-8269-0E73FD54EF6F}"/>
              </a:ext>
            </a:extLst>
          </p:cNvPr>
          <p:cNvSpPr txBox="1"/>
          <p:nvPr/>
        </p:nvSpPr>
        <p:spPr>
          <a:xfrm>
            <a:off x="1876291" y="3831055"/>
            <a:ext cx="8439417" cy="55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3200" b="1" dirty="0" err="1">
                <a:solidFill>
                  <a:schemeClr val="lt1"/>
                </a:solidFill>
              </a:rPr>
              <a:t>HiYokke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KPI Agent Call Monitoring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82D60-BA54-F7ED-7D2B-2B9D995CE088}"/>
              </a:ext>
            </a:extLst>
          </p:cNvPr>
          <p:cNvSpPr/>
          <p:nvPr/>
        </p:nvSpPr>
        <p:spPr>
          <a:xfrm>
            <a:off x="179861" y="160115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dari</a:t>
            </a:r>
            <a:r>
              <a:rPr lang="en-US" sz="1400" dirty="0"/>
              <a:t> Call </a:t>
            </a:r>
          </a:p>
          <a:p>
            <a:pPr algn="ctr"/>
            <a:r>
              <a:rPr lang="en-US" sz="1400" dirty="0"/>
              <a:t>Source data G Tech</a:t>
            </a:r>
          </a:p>
          <a:p>
            <a:pPr algn="ctr"/>
            <a:r>
              <a:rPr lang="en-US" sz="1400" dirty="0"/>
              <a:t>Outbound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72B1FD-5428-6FBA-504E-41D3EC49EA98}"/>
              </a:ext>
            </a:extLst>
          </p:cNvPr>
          <p:cNvSpPr/>
          <p:nvPr/>
        </p:nvSpPr>
        <p:spPr>
          <a:xfrm>
            <a:off x="2439958" y="160115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 recording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C047E-7E07-5C29-573A-EAAB7F9C6602}"/>
              </a:ext>
            </a:extLst>
          </p:cNvPr>
          <p:cNvSpPr txBox="1"/>
          <p:nvPr/>
        </p:nvSpPr>
        <p:spPr>
          <a:xfrm>
            <a:off x="2020920" y="5615889"/>
            <a:ext cx="561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Monitoring :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dari</a:t>
            </a:r>
            <a:r>
              <a:rPr lang="en-US" dirty="0"/>
              <a:t> call</a:t>
            </a:r>
          </a:p>
          <a:p>
            <a:r>
              <a:rPr lang="en-US" dirty="0"/>
              <a:t>2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whatssapp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6ACB6-BB2C-3409-409E-78B4366EF005}"/>
              </a:ext>
            </a:extLst>
          </p:cNvPr>
          <p:cNvSpPr/>
          <p:nvPr/>
        </p:nvSpPr>
        <p:spPr>
          <a:xfrm>
            <a:off x="179861" y="269499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dari</a:t>
            </a:r>
            <a:r>
              <a:rPr lang="en-US" sz="1400" dirty="0"/>
              <a:t> Chat</a:t>
            </a:r>
          </a:p>
          <a:p>
            <a:pPr algn="ctr"/>
            <a:r>
              <a:rPr lang="en-US" sz="1400" dirty="0"/>
              <a:t>Source Coaster </a:t>
            </a:r>
            <a:r>
              <a:rPr lang="en-US" sz="1400" dirty="0" err="1"/>
              <a:t>dari</a:t>
            </a:r>
            <a:r>
              <a:rPr lang="en-US" sz="1400" dirty="0"/>
              <a:t> Chat </a:t>
            </a:r>
            <a:r>
              <a:rPr lang="en-US" sz="1400" dirty="0" err="1"/>
              <a:t>Whatsapp</a:t>
            </a:r>
            <a:r>
              <a:rPr lang="en-US" sz="1400" dirty="0"/>
              <a:t> Business</a:t>
            </a:r>
          </a:p>
          <a:p>
            <a:pPr algn="ctr"/>
            <a:r>
              <a:rPr lang="en-US" sz="1400" dirty="0"/>
              <a:t>Inbound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CFB42E-8367-0D28-4375-05F1C5F676B6}"/>
              </a:ext>
            </a:extLst>
          </p:cNvPr>
          <p:cNvSpPr/>
          <p:nvPr/>
        </p:nvSpPr>
        <p:spPr>
          <a:xfrm>
            <a:off x="179861" y="3754018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</a:t>
            </a:r>
            <a:r>
              <a:rPr lang="en-US" sz="1400" dirty="0" err="1"/>
              <a:t>dari</a:t>
            </a:r>
            <a:r>
              <a:rPr lang="en-US" sz="1400" dirty="0"/>
              <a:t> Email</a:t>
            </a:r>
            <a:br>
              <a:rPr lang="en-US" sz="1400" dirty="0"/>
            </a:br>
            <a:r>
              <a:rPr lang="en-US" sz="1400" dirty="0" err="1"/>
              <a:t>Lihat</a:t>
            </a:r>
            <a:r>
              <a:rPr lang="en-US" sz="1400" dirty="0"/>
              <a:t> email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960D0-6489-FC0E-743A-74E09BA53EA2}"/>
              </a:ext>
            </a:extLst>
          </p:cNvPr>
          <p:cNvSpPr txBox="1"/>
          <p:nvPr/>
        </p:nvSpPr>
        <p:spPr>
          <a:xfrm>
            <a:off x="4487030" y="5796521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Monitoring :</a:t>
            </a:r>
            <a:br>
              <a:rPr lang="en-US" dirty="0"/>
            </a:br>
            <a:r>
              <a:rPr lang="en-US" dirty="0"/>
              <a:t>email only </a:t>
            </a:r>
            <a:r>
              <a:rPr lang="en-US" dirty="0" err="1"/>
              <a:t>karena</a:t>
            </a:r>
            <a:r>
              <a:rPr lang="en-US" dirty="0"/>
              <a:t> agent dedicated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1758F-FA5B-935F-6EE5-162E4B252A6C}"/>
              </a:ext>
            </a:extLst>
          </p:cNvPr>
          <p:cNvSpPr/>
          <p:nvPr/>
        </p:nvSpPr>
        <p:spPr>
          <a:xfrm>
            <a:off x="2439958" y="269499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balasan</a:t>
            </a:r>
            <a:r>
              <a:rPr lang="en-US" sz="1400" dirty="0"/>
              <a:t> Chat </a:t>
            </a:r>
            <a:r>
              <a:rPr lang="en-US" sz="1400" dirty="0" err="1"/>
              <a:t>Whatsapp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0DEE80-8B0D-9E1D-93D4-99E612838FDA}"/>
              </a:ext>
            </a:extLst>
          </p:cNvPr>
          <p:cNvSpPr/>
          <p:nvPr/>
        </p:nvSpPr>
        <p:spPr>
          <a:xfrm>
            <a:off x="2439958" y="3754018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balasan</a:t>
            </a:r>
            <a:r>
              <a:rPr lang="en-US" sz="1400" dirty="0"/>
              <a:t> email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195516-7079-902F-48DC-954950C33BE0}"/>
              </a:ext>
            </a:extLst>
          </p:cNvPr>
          <p:cNvSpPr/>
          <p:nvPr/>
        </p:nvSpPr>
        <p:spPr>
          <a:xfrm>
            <a:off x="4564033" y="2611018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detail di template Monitoring </a:t>
            </a:r>
            <a:r>
              <a:rPr lang="en-US" sz="1400" dirty="0" err="1"/>
              <a:t>Excell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DE95E-8F68-11D7-7E21-F2169DDC7B3C}"/>
              </a:ext>
            </a:extLst>
          </p:cNvPr>
          <p:cNvSpPr txBox="1"/>
          <p:nvPr/>
        </p:nvSpPr>
        <p:spPr>
          <a:xfrm>
            <a:off x="179861" y="6478414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monthly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F873E-1624-AB81-70E2-ABF54039C72B}"/>
              </a:ext>
            </a:extLst>
          </p:cNvPr>
          <p:cNvSpPr/>
          <p:nvPr/>
        </p:nvSpPr>
        <p:spPr>
          <a:xfrm>
            <a:off x="6688108" y="261879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</a:t>
            </a:r>
            <a:r>
              <a:rPr lang="en-US" sz="1400" dirty="0" err="1"/>
              <a:t>lagi</a:t>
            </a:r>
            <a:r>
              <a:rPr lang="en-US" sz="1400" dirty="0"/>
              <a:t> di Coaching form di </a:t>
            </a:r>
            <a:r>
              <a:rPr lang="en-US" sz="1400" dirty="0" err="1"/>
              <a:t>Excell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410CC3-D6B0-469B-6093-ECA6EFC93900}"/>
              </a:ext>
            </a:extLst>
          </p:cNvPr>
          <p:cNvSpPr/>
          <p:nvPr/>
        </p:nvSpPr>
        <p:spPr>
          <a:xfrm>
            <a:off x="4635879" y="3887590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Coaching Form </a:t>
            </a:r>
            <a:r>
              <a:rPr lang="en-US" sz="1400" dirty="0" err="1"/>
              <a:t>diserahkan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coordinator agent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0D676C-0E38-84ED-A902-0DBADE6D3125}"/>
              </a:ext>
            </a:extLst>
          </p:cNvPr>
          <p:cNvSpPr/>
          <p:nvPr/>
        </p:nvSpPr>
        <p:spPr>
          <a:xfrm>
            <a:off x="6831800" y="387993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akan</a:t>
            </a:r>
            <a:r>
              <a:rPr lang="en-US" sz="1400" dirty="0"/>
              <a:t> TTD di form </a:t>
            </a:r>
            <a:r>
              <a:rPr lang="en-US" sz="1400" dirty="0" err="1"/>
              <a:t>tersebut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8030A-9B47-AC2C-460E-A02A876CD8D5}"/>
              </a:ext>
            </a:extLst>
          </p:cNvPr>
          <p:cNvSpPr/>
          <p:nvPr/>
        </p:nvSpPr>
        <p:spPr>
          <a:xfrm>
            <a:off x="8799480" y="2611018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Form di </a:t>
            </a:r>
            <a:r>
              <a:rPr lang="en-US" sz="1400" dirty="0" err="1"/>
              <a:t>ttd</a:t>
            </a:r>
            <a:r>
              <a:rPr lang="en-US" sz="1400" dirty="0"/>
              <a:t> oleh Quality Monitoring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46C14-1205-B537-9515-11E8ECAB6CDF}"/>
              </a:ext>
            </a:extLst>
          </p:cNvPr>
          <p:cNvSpPr/>
          <p:nvPr/>
        </p:nvSpPr>
        <p:spPr>
          <a:xfrm>
            <a:off x="8955875" y="3854444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Approval oleh SM </a:t>
            </a:r>
            <a:r>
              <a:rPr lang="en-US" sz="1400" dirty="0" err="1"/>
              <a:t>pak</a:t>
            </a:r>
            <a:r>
              <a:rPr lang="en-US" sz="1400" dirty="0"/>
              <a:t> Ari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2DBB6E-62B3-5281-A833-DD39CE0F3526}"/>
              </a:ext>
            </a:extLst>
          </p:cNvPr>
          <p:cNvSpPr/>
          <p:nvPr/>
        </p:nvSpPr>
        <p:spPr>
          <a:xfrm>
            <a:off x="147829" y="5080985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 </a:t>
            </a:r>
            <a:r>
              <a:rPr lang="en-US" sz="1400" dirty="0" err="1"/>
              <a:t>bulan</a:t>
            </a:r>
            <a:r>
              <a:rPr lang="en-US" sz="1400" dirty="0"/>
              <a:t> </a:t>
            </a:r>
            <a:r>
              <a:rPr lang="en-US" sz="1400" dirty="0" err="1"/>
              <a:t>berturut-turut</a:t>
            </a:r>
            <a:r>
              <a:rPr lang="en-US" sz="1400" dirty="0"/>
              <a:t> </a:t>
            </a:r>
            <a:r>
              <a:rPr lang="en-US" sz="1400" dirty="0" err="1"/>
              <a:t>performancenya</a:t>
            </a:r>
            <a:r>
              <a:rPr lang="en-US" sz="1400" dirty="0"/>
              <a:t> </a:t>
            </a:r>
            <a:r>
              <a:rPr lang="en-US" sz="1400" dirty="0" err="1"/>
              <a:t>buruk</a:t>
            </a:r>
            <a:r>
              <a:rPr lang="en-US" sz="1400" dirty="0"/>
              <a:t>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di coaching</a:t>
            </a:r>
          </a:p>
        </p:txBody>
      </p:sp>
    </p:spTree>
    <p:extLst>
      <p:ext uri="{BB962C8B-B14F-4D97-AF65-F5344CB8AC3E}">
        <p14:creationId xmlns:p14="http://schemas.microsoft.com/office/powerpoint/2010/main" val="98194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834C-8169-D5CA-5033-A481DCD0AD8C}"/>
              </a:ext>
            </a:extLst>
          </p:cNvPr>
          <p:cNvSpPr txBox="1"/>
          <p:nvPr/>
        </p:nvSpPr>
        <p:spPr>
          <a:xfrm>
            <a:off x="647700" y="1540221"/>
            <a:ext cx="5619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Respond Time</a:t>
            </a:r>
          </a:p>
          <a:p>
            <a:pPr marL="342900" indent="-342900">
              <a:buAutoNum type="arabicPeriod"/>
            </a:pPr>
            <a:r>
              <a:rPr lang="en-US" dirty="0"/>
              <a:t>Resolution Time = Untuk </a:t>
            </a:r>
            <a:r>
              <a:rPr lang="en-US" dirty="0" err="1"/>
              <a:t>lamanya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case </a:t>
            </a:r>
            <a:r>
              <a:rPr lang="en-US" dirty="0" err="1"/>
              <a:t>atau</a:t>
            </a:r>
            <a:r>
              <a:rPr lang="en-US" dirty="0"/>
              <a:t> complain handling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A5B1A0-3614-C032-C934-A3A3541BE41E}"/>
              </a:ext>
            </a:extLst>
          </p:cNvPr>
          <p:cNvSpPr/>
          <p:nvPr/>
        </p:nvSpPr>
        <p:spPr>
          <a:xfrm>
            <a:off x="927411" y="3218628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Saat</a:t>
            </a:r>
            <a:r>
              <a:rPr lang="en-US" sz="1400" dirty="0"/>
              <a:t> MID di search </a:t>
            </a:r>
            <a:r>
              <a:rPr lang="en-US" sz="1400" dirty="0" err="1"/>
              <a:t>maka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auto generate script</a:t>
            </a:r>
          </a:p>
        </p:txBody>
      </p:sp>
    </p:spTree>
    <p:extLst>
      <p:ext uri="{BB962C8B-B14F-4D97-AF65-F5344CB8AC3E}">
        <p14:creationId xmlns:p14="http://schemas.microsoft.com/office/powerpoint/2010/main" val="411475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HiYokke</a:t>
            </a:r>
            <a:r>
              <a:rPr lang="en-US" dirty="0"/>
              <a:t> Needed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35D2C-DFC2-FC06-BDB4-E787474941D2}"/>
              </a:ext>
            </a:extLst>
          </p:cNvPr>
          <p:cNvSpPr/>
          <p:nvPr/>
        </p:nvSpPr>
        <p:spPr>
          <a:xfrm>
            <a:off x="7844216" y="2363726"/>
            <a:ext cx="3084256" cy="81299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Knowledge Management System (KMS) </a:t>
            </a:r>
            <a:r>
              <a:rPr lang="en-US" sz="1400" dirty="0" err="1"/>
              <a:t>Berisikan</a:t>
            </a:r>
            <a:r>
              <a:rPr lang="en-US" sz="1400" dirty="0"/>
              <a:t> </a:t>
            </a:r>
            <a:r>
              <a:rPr lang="en-US" sz="1400" dirty="0" err="1"/>
              <a:t>informasi-informasi</a:t>
            </a:r>
            <a:r>
              <a:rPr lang="en-US" sz="1400" dirty="0"/>
              <a:t>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panduan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merchant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220411-719B-E3FB-0BA1-C93ABA9EA4FB}"/>
              </a:ext>
            </a:extLst>
          </p:cNvPr>
          <p:cNvSpPr/>
          <p:nvPr/>
        </p:nvSpPr>
        <p:spPr>
          <a:xfrm>
            <a:off x="7844216" y="1052333"/>
            <a:ext cx="2617529" cy="95587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Call Management System (CMS)</a:t>
            </a:r>
            <a:r>
              <a:rPr lang="en-US" sz="1400" dirty="0"/>
              <a:t> Untuk </a:t>
            </a:r>
            <a:r>
              <a:rPr lang="en-US" sz="1400" dirty="0" err="1"/>
              <a:t>memonitoring</a:t>
            </a:r>
            <a:r>
              <a:rPr lang="en-US" sz="1400" dirty="0"/>
              <a:t> agent, SLA, </a:t>
            </a:r>
            <a:r>
              <a:rPr lang="en-US" sz="1400" dirty="0" err="1"/>
              <a:t>menghitung</a:t>
            </a:r>
            <a:r>
              <a:rPr lang="en-US" sz="1400" dirty="0"/>
              <a:t> </a:t>
            </a:r>
            <a:r>
              <a:rPr lang="en-US" sz="1400" dirty="0" err="1"/>
              <a:t>waktu</a:t>
            </a:r>
            <a:r>
              <a:rPr lang="en-US" sz="1400" dirty="0"/>
              <a:t> </a:t>
            </a:r>
            <a:r>
              <a:rPr lang="en-US" sz="1400" dirty="0" err="1"/>
              <a:t>produtifitas</a:t>
            </a:r>
            <a:r>
              <a:rPr lang="en-US" sz="1400" dirty="0"/>
              <a:t> Agent </a:t>
            </a:r>
            <a:r>
              <a:rPr lang="en-US" sz="1400" dirty="0" err="1"/>
              <a:t>atau</a:t>
            </a:r>
            <a:r>
              <a:rPr lang="en-US" sz="1400" dirty="0"/>
              <a:t> KPI Agent </a:t>
            </a:r>
            <a:r>
              <a:rPr lang="en-US" sz="1400" dirty="0" err="1"/>
              <a:t>HiYokke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635BF-2C42-2D15-2B70-845741940BC6}"/>
              </a:ext>
            </a:extLst>
          </p:cNvPr>
          <p:cNvSpPr/>
          <p:nvPr/>
        </p:nvSpPr>
        <p:spPr>
          <a:xfrm>
            <a:off x="7844215" y="3543907"/>
            <a:ext cx="2966660" cy="102809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Belum </a:t>
            </a:r>
            <a:r>
              <a:rPr lang="en-US" sz="1400" b="1" dirty="0" err="1"/>
              <a:t>ada</a:t>
            </a:r>
            <a:r>
              <a:rPr lang="en-US" sz="1400" b="1" dirty="0"/>
              <a:t> </a:t>
            </a:r>
            <a:r>
              <a:rPr lang="en-US" sz="1400" b="1" dirty="0" err="1"/>
              <a:t>perhitungan</a:t>
            </a:r>
            <a:r>
              <a:rPr lang="en-US" sz="1400" b="1" dirty="0"/>
              <a:t> SLA</a:t>
            </a:r>
          </a:p>
          <a:p>
            <a:pPr algn="ctr"/>
            <a:r>
              <a:rPr lang="en-US" sz="1400" dirty="0"/>
              <a:t>Untuk WhatsApp dan Email (Respond Time). *SLA untuk Call </a:t>
            </a:r>
            <a:r>
              <a:rPr lang="en-US" sz="1400" dirty="0" err="1"/>
              <a:t>saat</a:t>
            </a:r>
            <a:r>
              <a:rPr lang="en-US" sz="1400" dirty="0"/>
              <a:t> ini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Asternic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FBA1D-37B8-D6E0-1977-269E70A5F0B6}"/>
              </a:ext>
            </a:extLst>
          </p:cNvPr>
          <p:cNvSpPr/>
          <p:nvPr/>
        </p:nvSpPr>
        <p:spPr>
          <a:xfrm>
            <a:off x="7844216" y="4852937"/>
            <a:ext cx="4018688" cy="182114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Adanya</a:t>
            </a:r>
            <a:r>
              <a:rPr lang="en-US" sz="1400" b="1" dirty="0"/>
              <a:t> Fingerprint</a:t>
            </a:r>
          </a:p>
          <a:p>
            <a:pPr algn="ctr"/>
            <a:r>
              <a:rPr lang="en-US" sz="1400" dirty="0"/>
              <a:t>Agar Agent </a:t>
            </a:r>
            <a:r>
              <a:rPr lang="en-US" sz="1400" dirty="0" err="1"/>
              <a:t>HiYokke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termonitor</a:t>
            </a:r>
            <a:r>
              <a:rPr lang="en-US" sz="1400" dirty="0"/>
              <a:t> untuk </a:t>
            </a:r>
            <a:r>
              <a:rPr lang="en-US" sz="1400" dirty="0" err="1"/>
              <a:t>kehadiran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absensi</a:t>
            </a:r>
            <a:r>
              <a:rPr lang="en-US" sz="1400" dirty="0"/>
              <a:t>. Existing </a:t>
            </a:r>
            <a:r>
              <a:rPr lang="en-US" sz="1400" dirty="0" err="1"/>
              <a:t>saat</a:t>
            </a:r>
            <a:r>
              <a:rPr lang="en-US" sz="1400" dirty="0"/>
              <a:t> ini </a:t>
            </a:r>
            <a:r>
              <a:rPr lang="en-US" sz="1400" dirty="0" err="1"/>
              <a:t>absensi</a:t>
            </a:r>
            <a:r>
              <a:rPr lang="en-US" sz="1400" dirty="0"/>
              <a:t> agent </a:t>
            </a:r>
            <a:r>
              <a:rPr lang="en-US" sz="1400" dirty="0" err="1"/>
              <a:t>hanya</a:t>
            </a:r>
            <a:r>
              <a:rPr lang="en-US" sz="1400" dirty="0"/>
              <a:t> di </a:t>
            </a:r>
            <a:r>
              <a:rPr lang="en-US" sz="1400" dirty="0" err="1"/>
              <a:t>lihat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agent log in </a:t>
            </a:r>
            <a:r>
              <a:rPr lang="en-US" sz="1400" dirty="0" err="1"/>
              <a:t>aplikasi</a:t>
            </a:r>
            <a:r>
              <a:rPr lang="en-US" sz="1400" dirty="0"/>
              <a:t>, </a:t>
            </a:r>
            <a:r>
              <a:rPr lang="en-US" sz="1400" dirty="0" err="1"/>
              <a:t>hal</a:t>
            </a:r>
            <a:r>
              <a:rPr lang="en-US" sz="1400" dirty="0"/>
              <a:t> ini </a:t>
            </a:r>
            <a:r>
              <a:rPr lang="en-US" sz="1400" dirty="0" err="1"/>
              <a:t>memungkinkan</a:t>
            </a:r>
            <a:r>
              <a:rPr lang="en-US" sz="1400" dirty="0"/>
              <a:t> agent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kecurangan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Log In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rekannya</a:t>
            </a:r>
            <a:r>
              <a:rPr lang="en-US" sz="1400" dirty="0"/>
              <a:t> </a:t>
            </a:r>
            <a:r>
              <a:rPr lang="en-US" sz="1400" dirty="0" err="1"/>
              <a:t>namun</a:t>
            </a:r>
            <a:r>
              <a:rPr lang="en-US" sz="1400" dirty="0"/>
              <a:t> agent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tiba</a:t>
            </a:r>
            <a:r>
              <a:rPr lang="en-US" sz="1400" dirty="0"/>
              <a:t> di </a:t>
            </a:r>
            <a:r>
              <a:rPr lang="en-US" sz="1400" dirty="0" err="1"/>
              <a:t>kantor</a:t>
            </a:r>
            <a:r>
              <a:rPr lang="en-US" sz="1400" dirty="0"/>
              <a:t> (Rata-rata agent </a:t>
            </a:r>
            <a:r>
              <a:rPr lang="en-US" sz="1400" dirty="0" err="1"/>
              <a:t>adalah</a:t>
            </a:r>
            <a:r>
              <a:rPr lang="en-US" sz="1400" dirty="0"/>
              <a:t> outsource dan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Talenta</a:t>
            </a:r>
            <a:r>
              <a:rPr lang="en-US" sz="1400" dirty="0"/>
              <a:t>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CAE32-9C1A-B15A-681A-E6BA9A7764AB}"/>
              </a:ext>
            </a:extLst>
          </p:cNvPr>
          <p:cNvSpPr/>
          <p:nvPr/>
        </p:nvSpPr>
        <p:spPr>
          <a:xfrm>
            <a:off x="1482816" y="5234307"/>
            <a:ext cx="2947065" cy="105877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Ooutsorce</a:t>
            </a:r>
            <a:r>
              <a:rPr lang="en-US" sz="1400" b="1" dirty="0"/>
              <a:t> Call Center</a:t>
            </a:r>
          </a:p>
          <a:p>
            <a:pPr algn="ctr"/>
            <a:r>
              <a:rPr lang="en-US" sz="1400" dirty="0" err="1"/>
              <a:t>Sebelumnya</a:t>
            </a:r>
            <a:r>
              <a:rPr lang="en-US" sz="1400" dirty="0"/>
              <a:t> dedicated untuk </a:t>
            </a:r>
            <a:r>
              <a:rPr lang="en-US" sz="1400" dirty="0" err="1"/>
              <a:t>Livin</a:t>
            </a:r>
            <a:r>
              <a:rPr lang="en-US" sz="1400" dirty="0"/>
              <a:t> Merchant </a:t>
            </a:r>
            <a:r>
              <a:rPr lang="en-US" sz="1400" dirty="0" err="1"/>
              <a:t>dikarenakan</a:t>
            </a:r>
            <a:r>
              <a:rPr lang="en-US" sz="1400" dirty="0"/>
              <a:t> </a:t>
            </a:r>
            <a:r>
              <a:rPr lang="en-US" sz="1400" dirty="0" err="1"/>
              <a:t>keterbatasan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dan </a:t>
            </a:r>
            <a:r>
              <a:rPr lang="en-US" sz="1400" dirty="0" err="1"/>
              <a:t>prasarana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C40C1-A833-8112-2122-847A20998AFB}"/>
              </a:ext>
            </a:extLst>
          </p:cNvPr>
          <p:cNvSpPr/>
          <p:nvPr/>
        </p:nvSpPr>
        <p:spPr>
          <a:xfrm>
            <a:off x="1492933" y="1077489"/>
            <a:ext cx="2489865" cy="88084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TalkBot</a:t>
            </a:r>
            <a:br>
              <a:rPr lang="en-US" sz="1400" dirty="0"/>
            </a:br>
            <a:r>
              <a:rPr lang="en-US" sz="1400" dirty="0"/>
              <a:t>Wakeup Call untuk merchant-merchant yg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bertransaksi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EE52B-082C-B562-5421-AF4607A0FB35}"/>
              </a:ext>
            </a:extLst>
          </p:cNvPr>
          <p:cNvSpPr/>
          <p:nvPr/>
        </p:nvSpPr>
        <p:spPr>
          <a:xfrm>
            <a:off x="1492932" y="2268221"/>
            <a:ext cx="3383867" cy="772866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ChatBot</a:t>
            </a:r>
            <a:br>
              <a:rPr lang="en-US" sz="1400" dirty="0"/>
            </a:br>
            <a:r>
              <a:rPr lang="en-US" sz="1400" dirty="0"/>
              <a:t>Untuk </a:t>
            </a:r>
            <a:r>
              <a:rPr lang="en-US" sz="1400" dirty="0" err="1"/>
              <a:t>memenuhi</a:t>
            </a:r>
            <a:r>
              <a:rPr lang="en-US" sz="1400" dirty="0"/>
              <a:t> </a:t>
            </a:r>
            <a:r>
              <a:rPr lang="en-US" sz="1400" dirty="0" err="1"/>
              <a:t>kebutuhan</a:t>
            </a:r>
            <a:r>
              <a:rPr lang="en-US" sz="1400" dirty="0"/>
              <a:t> </a:t>
            </a:r>
            <a:r>
              <a:rPr lang="en-US" sz="1400" dirty="0" err="1"/>
              <a:t>tekait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, </a:t>
            </a:r>
            <a:r>
              <a:rPr lang="en-US" sz="1400" dirty="0" err="1"/>
              <a:t>informasi</a:t>
            </a:r>
            <a:r>
              <a:rPr lang="en-US" sz="1400" dirty="0"/>
              <a:t>, request </a:t>
            </a:r>
            <a:r>
              <a:rPr lang="en-US" sz="1400" dirty="0" err="1"/>
              <a:t>maupun</a:t>
            </a:r>
            <a:r>
              <a:rPr lang="en-US" sz="1400" dirty="0"/>
              <a:t> complain.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4CDEFE-18D2-2EDC-77CC-D38FAD274D6B}"/>
              </a:ext>
            </a:extLst>
          </p:cNvPr>
          <p:cNvSpPr/>
          <p:nvPr/>
        </p:nvSpPr>
        <p:spPr>
          <a:xfrm>
            <a:off x="1492932" y="3373830"/>
            <a:ext cx="3879167" cy="153535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WaBiz</a:t>
            </a:r>
            <a:endParaRPr lang="en-US" sz="1400" b="1" dirty="0"/>
          </a:p>
          <a:p>
            <a:pPr algn="ctr"/>
            <a:r>
              <a:rPr lang="en-US" sz="1400" dirty="0"/>
              <a:t>Existing </a:t>
            </a:r>
            <a:r>
              <a:rPr lang="en-US" sz="1400" dirty="0" err="1"/>
              <a:t>saat</a:t>
            </a:r>
            <a:r>
              <a:rPr lang="en-US" sz="1400" dirty="0"/>
              <a:t> ini merchant chat di WhatsApp </a:t>
            </a:r>
            <a:r>
              <a:rPr lang="en-US" sz="1400" dirty="0" err="1"/>
              <a:t>Bisnis</a:t>
            </a:r>
            <a:r>
              <a:rPr lang="en-US" sz="1400" dirty="0"/>
              <a:t> </a:t>
            </a:r>
            <a:r>
              <a:rPr lang="en-US" sz="1400" dirty="0" err="1"/>
              <a:t>contoh</a:t>
            </a:r>
            <a:r>
              <a:rPr lang="en-US" sz="1400" dirty="0"/>
              <a:t> </a:t>
            </a:r>
            <a:r>
              <a:rPr lang="en-US" sz="1400" dirty="0" err="1"/>
              <a:t>Alfagroup</a:t>
            </a:r>
            <a:r>
              <a:rPr lang="en-US" sz="1400" dirty="0"/>
              <a:t>, </a:t>
            </a:r>
            <a:r>
              <a:rPr lang="en-US" sz="1400" dirty="0" err="1"/>
              <a:t>Himbara</a:t>
            </a:r>
            <a:r>
              <a:rPr lang="en-US" sz="1400" dirty="0"/>
              <a:t>, E-Commerce, </a:t>
            </a:r>
            <a:r>
              <a:rPr lang="en-US" sz="1400" dirty="0" err="1"/>
              <a:t>dll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masuk</a:t>
            </a:r>
            <a:r>
              <a:rPr lang="en-US" sz="1400" dirty="0"/>
              <a:t> di </a:t>
            </a:r>
            <a:r>
              <a:rPr lang="en-US" sz="1400" dirty="0" err="1"/>
              <a:t>satu</a:t>
            </a:r>
            <a:r>
              <a:rPr lang="en-US" sz="1400" dirty="0"/>
              <a:t> WA </a:t>
            </a:r>
            <a:r>
              <a:rPr lang="en-US" sz="1400" dirty="0" err="1"/>
              <a:t>Bisnis</a:t>
            </a:r>
            <a:r>
              <a:rPr lang="en-US" sz="1400" dirty="0"/>
              <a:t> yg </a:t>
            </a:r>
            <a:r>
              <a:rPr lang="en-US" sz="1400" dirty="0" err="1"/>
              <a:t>sama</a:t>
            </a:r>
            <a:r>
              <a:rPr lang="en-US" sz="1400" dirty="0"/>
              <a:t>. Propose untuk di </a:t>
            </a:r>
            <a:r>
              <a:rPr lang="en-US" sz="1400" dirty="0" err="1"/>
              <a:t>WaBiz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profilling</a:t>
            </a:r>
            <a:r>
              <a:rPr lang="en-US" sz="1400" dirty="0"/>
              <a:t> </a:t>
            </a:r>
            <a:r>
              <a:rPr lang="en-US" sz="1400" dirty="0" err="1"/>
              <a:t>mercant</a:t>
            </a:r>
            <a:r>
              <a:rPr lang="en-US" sz="1400" dirty="0"/>
              <a:t> </a:t>
            </a:r>
            <a:r>
              <a:rPr lang="en-US" sz="1400" dirty="0" err="1"/>
              <a:t>terlebih</a:t>
            </a:r>
            <a:r>
              <a:rPr lang="en-US" sz="1400" dirty="0"/>
              <a:t> </a:t>
            </a:r>
            <a:r>
              <a:rPr lang="en-US" sz="1400" dirty="0" err="1"/>
              <a:t>dahulu</a:t>
            </a:r>
            <a:r>
              <a:rPr lang="en-US" sz="1400" dirty="0"/>
              <a:t> </a:t>
            </a:r>
            <a:r>
              <a:rPr lang="en-US" sz="1400" dirty="0" err="1"/>
              <a:t>diawal</a:t>
            </a:r>
            <a:r>
              <a:rPr lang="en-US" sz="1400" dirty="0"/>
              <a:t> agar </a:t>
            </a:r>
            <a:r>
              <a:rPr lang="en-US" sz="1400" dirty="0" err="1"/>
              <a:t>nantinya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agent dedicated untuk handle inbound </a:t>
            </a:r>
            <a:r>
              <a:rPr lang="en-US" sz="1400" dirty="0" err="1"/>
              <a:t>dari</a:t>
            </a:r>
            <a:r>
              <a:rPr lang="en-US" sz="1400" dirty="0"/>
              <a:t> WA </a:t>
            </a:r>
            <a:r>
              <a:rPr lang="en-US" sz="1400" dirty="0" err="1"/>
              <a:t>Bisnis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.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7DB7282-BA29-8A8D-6138-595684D93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81" y="1174461"/>
            <a:ext cx="686992" cy="686992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D3F4345E-6C8C-E971-C9DD-FA7126D9F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56" y="2403859"/>
            <a:ext cx="835840" cy="772866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5002AA6-2D3B-245B-FB2C-429C2DEDE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0" y="3716502"/>
            <a:ext cx="781379" cy="78401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8AB141F-CB02-E712-8B8F-0F44EC080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" y="5408543"/>
            <a:ext cx="781379" cy="781379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418F4C08-6828-CFFC-250C-8B0C44F75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3" y="1237507"/>
            <a:ext cx="1048760" cy="560811"/>
          </a:xfrm>
          <a:prstGeom prst="rect">
            <a:avLst/>
          </a:prstGeom>
        </p:spPr>
      </p:pic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FE60F164-69DE-9947-9E88-5E6C4AF7C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2" y="2289253"/>
            <a:ext cx="862494" cy="882096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122EE4C9-2FF5-CFE2-3048-D915B8742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6" y="5457151"/>
            <a:ext cx="1209534" cy="632837"/>
          </a:xfrm>
          <a:prstGeom prst="rect">
            <a:avLst/>
          </a:prstGeom>
        </p:spPr>
      </p:pic>
      <p:pic>
        <p:nvPicPr>
          <p:cNvPr id="36" name="Picture 35" descr="A picture containing icon&#10;&#10;Description automatically generated">
            <a:extLst>
              <a:ext uri="{FF2B5EF4-FFF2-40B4-BE49-F238E27FC236}">
                <a16:creationId xmlns:a16="http://schemas.microsoft.com/office/drawing/2014/main" id="{4A393DFC-E472-8E96-FD3E-6B335FA6DC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56" y="3571492"/>
            <a:ext cx="819533" cy="81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8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Request Outbound Call (Existing)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FCF8D-1FDD-625E-F851-EDCC84ACFD5C}"/>
              </a:ext>
            </a:extLst>
          </p:cNvPr>
          <p:cNvSpPr/>
          <p:nvPr/>
        </p:nvSpPr>
        <p:spPr>
          <a:xfrm>
            <a:off x="297119" y="1339651"/>
            <a:ext cx="2753839" cy="108959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Dapat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Requester (Member bank untuk Inactive BTN dan Delivery Operation untuk </a:t>
            </a:r>
            <a:r>
              <a:rPr lang="en-US" sz="1400" dirty="0" err="1"/>
              <a:t>pemasangan</a:t>
            </a:r>
            <a:r>
              <a:rPr lang="en-US" sz="1400" dirty="0"/>
              <a:t> EDC Bank BNI dan </a:t>
            </a:r>
            <a:r>
              <a:rPr lang="en-US" sz="1400" dirty="0" err="1"/>
              <a:t>adhoc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749D-BEBB-6D15-ECEE-EA1FAD072909}"/>
              </a:ext>
            </a:extLst>
          </p:cNvPr>
          <p:cNvSpPr/>
          <p:nvPr/>
        </p:nvSpPr>
        <p:spPr>
          <a:xfrm>
            <a:off x="721476" y="2814946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Checking Data oleh mas Andi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30BBA0-D306-9B67-DA5C-A38CB934CF70}"/>
              </a:ext>
            </a:extLst>
          </p:cNvPr>
          <p:cNvSpPr/>
          <p:nvPr/>
        </p:nvSpPr>
        <p:spPr>
          <a:xfrm>
            <a:off x="565840" y="4002781"/>
            <a:ext cx="221639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HiYokke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bagi</a:t>
            </a:r>
            <a:r>
              <a:rPr lang="en-US" sz="1400" dirty="0"/>
              <a:t> data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Agent on duty di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472C7-58B6-CE80-B461-9944139A599B}"/>
              </a:ext>
            </a:extLst>
          </p:cNvPr>
          <p:cNvSpPr/>
          <p:nvPr/>
        </p:nvSpPr>
        <p:spPr>
          <a:xfrm>
            <a:off x="721475" y="5222316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Outbound Call oleh agent </a:t>
            </a:r>
            <a:r>
              <a:rPr lang="en-US" sz="1400" dirty="0" err="1"/>
              <a:t>HiYokke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B2908F-0410-7A92-5728-97452235CB23}"/>
              </a:ext>
            </a:extLst>
          </p:cNvPr>
          <p:cNvSpPr/>
          <p:nvPr/>
        </p:nvSpPr>
        <p:spPr>
          <a:xfrm>
            <a:off x="3205853" y="337206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update </a:t>
            </a:r>
            <a:r>
              <a:rPr lang="en-US" sz="1400" dirty="0" err="1"/>
              <a:t>hasil</a:t>
            </a:r>
            <a:r>
              <a:rPr lang="en-US" sz="1400" dirty="0"/>
              <a:t> call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table dan list </a:t>
            </a:r>
            <a:r>
              <a:rPr lang="en-US" sz="1400" dirty="0" err="1"/>
              <a:t>konfirmasi</a:t>
            </a:r>
            <a:r>
              <a:rPr lang="en-US" sz="1400" dirty="0"/>
              <a:t> / list case pada </a:t>
            </a:r>
            <a:r>
              <a:rPr lang="en-US" sz="1400" dirty="0" err="1"/>
              <a:t>Excell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736301-1E54-4C60-A006-B590A8D945B5}"/>
              </a:ext>
            </a:extLst>
          </p:cNvPr>
          <p:cNvSpPr/>
          <p:nvPr/>
        </p:nvSpPr>
        <p:spPr>
          <a:xfrm>
            <a:off x="5449437" y="337206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compile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40FB0B-9759-99D9-7F94-8A9883CF1486}"/>
              </a:ext>
            </a:extLst>
          </p:cNvPr>
          <p:cNvSpPr/>
          <p:nvPr/>
        </p:nvSpPr>
        <p:spPr>
          <a:xfrm>
            <a:off x="7693021" y="337206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kirim</a:t>
            </a:r>
            <a:r>
              <a:rPr lang="en-US" sz="1400" dirty="0"/>
              <a:t> data yg </a:t>
            </a:r>
            <a:r>
              <a:rPr lang="en-US" sz="1400" dirty="0" err="1"/>
              <a:t>sudah</a:t>
            </a:r>
            <a:r>
              <a:rPr lang="en-US" sz="1400" dirty="0"/>
              <a:t> di compile </a:t>
            </a:r>
            <a:r>
              <a:rPr lang="en-US" sz="1400" dirty="0" err="1"/>
              <a:t>ke</a:t>
            </a:r>
            <a:r>
              <a:rPr lang="en-US" sz="1400" dirty="0"/>
              <a:t> mas Andi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6F01EC-C6EA-565A-F333-47AD6B6B7F0E}"/>
              </a:ext>
            </a:extLst>
          </p:cNvPr>
          <p:cNvSpPr/>
          <p:nvPr/>
        </p:nvSpPr>
        <p:spPr>
          <a:xfrm>
            <a:off x="9936605" y="337206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Mas Andi </a:t>
            </a:r>
            <a:r>
              <a:rPr lang="en-US" sz="1400" dirty="0" err="1"/>
              <a:t>melakukan</a:t>
            </a:r>
            <a:r>
              <a:rPr lang="en-US" sz="1400" dirty="0"/>
              <a:t> Checking Sample &amp; Screening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EE7373-3A65-2780-8F8E-3C5E6DF66115}"/>
              </a:ext>
            </a:extLst>
          </p:cNvPr>
          <p:cNvSpPr/>
          <p:nvPr/>
        </p:nvSpPr>
        <p:spPr>
          <a:xfrm>
            <a:off x="9823715" y="4662884"/>
            <a:ext cx="213090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Mas Andi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kirim</a:t>
            </a:r>
            <a:r>
              <a:rPr lang="en-US" sz="1400" dirty="0"/>
              <a:t> file by WhatsApp </a:t>
            </a:r>
            <a:r>
              <a:rPr lang="en-US" sz="1400" dirty="0" err="1"/>
              <a:t>ke</a:t>
            </a:r>
            <a:r>
              <a:rPr lang="en-US" sz="1400" dirty="0"/>
              <a:t> Requestor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1FDC9D-2C53-31BA-BE86-F1D464AF12AD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74038" y="2429243"/>
            <a:ext cx="1" cy="385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39A216-E93C-F2FD-0D9E-5DBCF2B719C1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1674037" y="3632928"/>
            <a:ext cx="1" cy="369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0965BA-5479-0620-4CFB-F5D775E33A8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674037" y="4820763"/>
            <a:ext cx="0" cy="401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1D2C283-D63A-5276-CE2C-E7EEDC0C88D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626599" y="3781058"/>
            <a:ext cx="579254" cy="18502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9659E6-B65F-40FA-8912-7E609FC47BF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110977" y="3781058"/>
            <a:ext cx="3384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44488B-F4AE-BDAE-4798-BABF4B0A58A8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7354561" y="3781058"/>
            <a:ext cx="3384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F2AF3A-7975-8CA6-735D-66EE9FBD55B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598145" y="3781058"/>
            <a:ext cx="3384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7FFF11-57ED-D71E-30CB-AEB7F7C3CC38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889167" y="4190049"/>
            <a:ext cx="0" cy="4728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D294AC9-9FDC-D0A3-FC10-6B4D66880321}"/>
              </a:ext>
            </a:extLst>
          </p:cNvPr>
          <p:cNvSpPr txBox="1"/>
          <p:nvPr/>
        </p:nvSpPr>
        <p:spPr>
          <a:xfrm>
            <a:off x="0" y="6550223"/>
            <a:ext cx="85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Request data </a:t>
            </a:r>
            <a:r>
              <a:rPr lang="en-US" sz="1400" i="1" dirty="0" err="1"/>
              <a:t>ada</a:t>
            </a:r>
            <a:r>
              <a:rPr lang="en-US" sz="1400" i="1" dirty="0"/>
              <a:t> Daily </a:t>
            </a:r>
            <a:r>
              <a:rPr lang="en-US" sz="1400" i="1" dirty="0" err="1"/>
              <a:t>maupun</a:t>
            </a:r>
            <a:r>
              <a:rPr lang="en-US" sz="1400" i="1" dirty="0"/>
              <a:t> Weekly </a:t>
            </a:r>
            <a:r>
              <a:rPr lang="en-US" sz="1400" i="1" dirty="0" err="1"/>
              <a:t>serta</a:t>
            </a:r>
            <a:r>
              <a:rPr lang="en-US" sz="1400" i="1" dirty="0"/>
              <a:t> data </a:t>
            </a:r>
            <a:r>
              <a:rPr lang="en-US" sz="1400" i="1" dirty="0" err="1"/>
              <a:t>diterima</a:t>
            </a:r>
            <a:r>
              <a:rPr lang="en-US" sz="1400" i="1" dirty="0"/>
              <a:t> dan </a:t>
            </a:r>
            <a:r>
              <a:rPr lang="en-US" sz="1400" i="1" dirty="0" err="1"/>
              <a:t>dilakukan</a:t>
            </a:r>
            <a:r>
              <a:rPr lang="en-US" sz="1400" i="1" dirty="0"/>
              <a:t> update </a:t>
            </a:r>
            <a:r>
              <a:rPr lang="en-US" sz="1400" i="1" dirty="0" err="1"/>
              <a:t>secara</a:t>
            </a:r>
            <a:r>
              <a:rPr lang="en-US" sz="1400" i="1" dirty="0"/>
              <a:t> manual pada </a:t>
            </a:r>
            <a:r>
              <a:rPr lang="en-US" sz="1400" i="1" dirty="0" err="1"/>
              <a:t>Excell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7563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KPI Agent Call Monitoring (Existing)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DBCB7-8036-1D3E-D022-102F68B20FF2}"/>
              </a:ext>
            </a:extLst>
          </p:cNvPr>
          <p:cNvSpPr/>
          <p:nvPr/>
        </p:nvSpPr>
        <p:spPr>
          <a:xfrm>
            <a:off x="284636" y="1248725"/>
            <a:ext cx="1706089" cy="97060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Call (</a:t>
            </a:r>
            <a:r>
              <a:rPr lang="en-US" sz="1400" b="1" dirty="0" err="1"/>
              <a:t>Outbond</a:t>
            </a:r>
            <a:r>
              <a:rPr lang="en-US" sz="1400" b="1" dirty="0"/>
              <a:t>)</a:t>
            </a:r>
          </a:p>
          <a:p>
            <a:pPr algn="ctr"/>
            <a:r>
              <a:rPr lang="en-US" sz="1400" dirty="0"/>
              <a:t>Source data G Tech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B96B-EDCE-535E-C330-AB483F7DE5A9}"/>
              </a:ext>
            </a:extLst>
          </p:cNvPr>
          <p:cNvSpPr/>
          <p:nvPr/>
        </p:nvSpPr>
        <p:spPr>
          <a:xfrm>
            <a:off x="2456336" y="1248725"/>
            <a:ext cx="1706089" cy="97060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Chat WA Business (Inbound)</a:t>
            </a:r>
          </a:p>
          <a:p>
            <a:pPr algn="ctr"/>
            <a:r>
              <a:rPr lang="en-US" sz="1400" dirty="0"/>
              <a:t>Source data Coaster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E3FD0-BF84-430C-C4C2-6F572A12C6E5}"/>
              </a:ext>
            </a:extLst>
          </p:cNvPr>
          <p:cNvSpPr/>
          <p:nvPr/>
        </p:nvSpPr>
        <p:spPr>
          <a:xfrm>
            <a:off x="4628036" y="1248725"/>
            <a:ext cx="1706089" cy="97060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Email</a:t>
            </a:r>
            <a:br>
              <a:rPr lang="en-US" sz="1400" dirty="0"/>
            </a:br>
            <a:r>
              <a:rPr lang="en-US" sz="1400" dirty="0"/>
              <a:t>Source data </a:t>
            </a:r>
            <a:r>
              <a:rPr lang="en-US" sz="1400" dirty="0" err="1"/>
              <a:t>cek</a:t>
            </a:r>
            <a:r>
              <a:rPr lang="en-US" sz="1400" dirty="0"/>
              <a:t> email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A65E72-E1E2-7BBD-0B49-19B547381318}"/>
              </a:ext>
            </a:extLst>
          </p:cNvPr>
          <p:cNvSpPr/>
          <p:nvPr/>
        </p:nvSpPr>
        <p:spPr>
          <a:xfrm>
            <a:off x="408461" y="2599741"/>
            <a:ext cx="1458439" cy="71495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Listen recording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sampling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DA3A44-F125-97AE-9873-8001C59DDFD2}"/>
              </a:ext>
            </a:extLst>
          </p:cNvPr>
          <p:cNvSpPr/>
          <p:nvPr/>
        </p:nvSpPr>
        <p:spPr>
          <a:xfrm>
            <a:off x="2364797" y="2514070"/>
            <a:ext cx="1889164" cy="80062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Chat </a:t>
            </a:r>
            <a:r>
              <a:rPr lang="en-US" sz="1400" dirty="0" err="1"/>
              <a:t>Whatsapp</a:t>
            </a:r>
            <a:r>
              <a:rPr lang="en-US" sz="1400" dirty="0"/>
              <a:t> Business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sampling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C23B00-3ADB-6AC6-6030-E04ACB0D45E8}"/>
              </a:ext>
            </a:extLst>
          </p:cNvPr>
          <p:cNvSpPr/>
          <p:nvPr/>
        </p:nvSpPr>
        <p:spPr>
          <a:xfrm>
            <a:off x="4697923" y="2514070"/>
            <a:ext cx="1566306" cy="80062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Cek </a:t>
            </a:r>
            <a:r>
              <a:rPr lang="en-US" sz="1400" dirty="0" err="1"/>
              <a:t>balasan</a:t>
            </a:r>
            <a:r>
              <a:rPr lang="en-US" sz="1400" dirty="0"/>
              <a:t> email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sampling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014845-5962-46B9-A3BA-7C56A74DF468}"/>
              </a:ext>
            </a:extLst>
          </p:cNvPr>
          <p:cNvCxnSpPr>
            <a:stCxn id="4" idx="2"/>
            <a:endCxn id="22" idx="0"/>
          </p:cNvCxnSpPr>
          <p:nvPr/>
        </p:nvCxnSpPr>
        <p:spPr>
          <a:xfrm>
            <a:off x="1137681" y="2219325"/>
            <a:ext cx="0" cy="380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339C1E-4181-F4FC-23AB-71D5C2908E62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flipH="1">
            <a:off x="3309379" y="2219325"/>
            <a:ext cx="2" cy="294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809E66-9F2A-956D-FCE3-04C44AEAC43C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5481076" y="2219325"/>
            <a:ext cx="5" cy="294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7E661-00C5-53C7-4990-5A28B2BE4C4B}"/>
              </a:ext>
            </a:extLst>
          </p:cNvPr>
          <p:cNvSpPr/>
          <p:nvPr/>
        </p:nvSpPr>
        <p:spPr>
          <a:xfrm>
            <a:off x="2356817" y="3733216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detail data di template Monitoring </a:t>
            </a:r>
            <a:r>
              <a:rPr lang="en-US" sz="1400" dirty="0" err="1"/>
              <a:t>Excell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15BBC-1DF1-09E7-FBE0-2670CEBE4FD9}"/>
              </a:ext>
            </a:extLst>
          </p:cNvPr>
          <p:cNvSpPr/>
          <p:nvPr/>
        </p:nvSpPr>
        <p:spPr>
          <a:xfrm>
            <a:off x="2356817" y="4950664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detail data per Agent di Coaching form</a:t>
            </a:r>
          </a:p>
          <a:p>
            <a:pPr algn="ctr"/>
            <a:r>
              <a:rPr lang="en-US" sz="1400" dirty="0"/>
              <a:t>pada </a:t>
            </a:r>
            <a:r>
              <a:rPr lang="en-US" sz="1400" dirty="0" err="1"/>
              <a:t>Excell</a:t>
            </a:r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AC22DE-7D35-878D-F23B-96C1576DAA88}"/>
              </a:ext>
            </a:extLst>
          </p:cNvPr>
          <p:cNvSpPr/>
          <p:nvPr/>
        </p:nvSpPr>
        <p:spPr>
          <a:xfrm>
            <a:off x="4751859" y="4354093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Coaching Form di </a:t>
            </a:r>
            <a:r>
              <a:rPr lang="en-US" sz="1400" dirty="0" err="1"/>
              <a:t>ttd</a:t>
            </a:r>
            <a:r>
              <a:rPr lang="en-US" sz="1400" dirty="0"/>
              <a:t> oleh Quality Monitoring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532915-3A72-D422-B5E0-559E4A2F9DBA}"/>
              </a:ext>
            </a:extLst>
          </p:cNvPr>
          <p:cNvSpPr/>
          <p:nvPr/>
        </p:nvSpPr>
        <p:spPr>
          <a:xfrm>
            <a:off x="7127128" y="4243386"/>
            <a:ext cx="2225633" cy="101683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Coaching Form </a:t>
            </a:r>
            <a:r>
              <a:rPr lang="en-US" sz="1400" dirty="0" err="1"/>
              <a:t>diserahkan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coordinator agent dan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diberikan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masing-masing agent </a:t>
            </a:r>
            <a:r>
              <a:rPr lang="en-US" sz="1400" dirty="0" err="1"/>
              <a:t>HiYokke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FC6269-35E2-A33C-93EA-395182AC5C6E}"/>
              </a:ext>
            </a:extLst>
          </p:cNvPr>
          <p:cNvSpPr/>
          <p:nvPr/>
        </p:nvSpPr>
        <p:spPr>
          <a:xfrm>
            <a:off x="9842678" y="4342815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Ttd</a:t>
            </a:r>
            <a:r>
              <a:rPr lang="en-US" sz="1400" dirty="0"/>
              <a:t> di Coaching Form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55B516-394C-7CDD-A3A8-F237878DE6CB}"/>
              </a:ext>
            </a:extLst>
          </p:cNvPr>
          <p:cNvSpPr/>
          <p:nvPr/>
        </p:nvSpPr>
        <p:spPr>
          <a:xfrm>
            <a:off x="9842678" y="5614740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Approval oleh </a:t>
            </a:r>
            <a:r>
              <a:rPr lang="en-US" sz="1400" dirty="0" err="1"/>
              <a:t>pak</a:t>
            </a:r>
            <a:r>
              <a:rPr lang="en-US" sz="1400" dirty="0"/>
              <a:t> Ari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32E392-21A8-1453-1EF4-1824D42B5088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3309379" y="3314698"/>
            <a:ext cx="0" cy="418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2861926-8F3F-21C9-D144-0561EAC1FEA7}"/>
              </a:ext>
            </a:extLst>
          </p:cNvPr>
          <p:cNvCxnSpPr>
            <a:stCxn id="22" idx="2"/>
            <a:endCxn id="31" idx="0"/>
          </p:cNvCxnSpPr>
          <p:nvPr/>
        </p:nvCxnSpPr>
        <p:spPr>
          <a:xfrm rot="16200000" flipH="1">
            <a:off x="2014272" y="2438109"/>
            <a:ext cx="418516" cy="217169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820176B-F329-8943-7190-BAEA17FF96D6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 rot="5400000">
            <a:off x="4185969" y="2438109"/>
            <a:ext cx="418518" cy="21716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5466DA-E70D-600A-8A20-65D18BCD7531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>
            <a:off x="3309379" y="4551198"/>
            <a:ext cx="0" cy="399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B7F2859-0E3B-A139-324C-4BFE12459AE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4261941" y="4763084"/>
            <a:ext cx="489918" cy="5965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DEACAA-8635-885B-26AC-0975157834B7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656983" y="4751806"/>
            <a:ext cx="470145" cy="11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481E4-0665-9B0D-CA4E-07F700E21487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9352761" y="4751806"/>
            <a:ext cx="4899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0543FDC-D2AF-EA6B-812E-E6ADE8F7406B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10795240" y="5160797"/>
            <a:ext cx="0" cy="453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CD3D5B8-E485-B88A-73C3-5940FFE34DC5}"/>
              </a:ext>
            </a:extLst>
          </p:cNvPr>
          <p:cNvSpPr txBox="1"/>
          <p:nvPr/>
        </p:nvSpPr>
        <p:spPr>
          <a:xfrm>
            <a:off x="-8932" y="6550223"/>
            <a:ext cx="6539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Lampiran file </a:t>
            </a:r>
            <a:r>
              <a:rPr lang="en-US" sz="1400" i="1" dirty="0" err="1"/>
              <a:t>terlampir</a:t>
            </a:r>
            <a:r>
              <a:rPr lang="en-US" sz="1400" i="1" dirty="0"/>
              <a:t> </a:t>
            </a:r>
            <a:r>
              <a:rPr lang="en-US" sz="1400" i="1" dirty="0" err="1"/>
              <a:t>semua</a:t>
            </a:r>
            <a:r>
              <a:rPr lang="en-US" sz="1400" i="1" dirty="0"/>
              <a:t> </a:t>
            </a:r>
            <a:r>
              <a:rPr lang="en-US" sz="1400" i="1" dirty="0" err="1"/>
              <a:t>dilakukan</a:t>
            </a:r>
            <a:r>
              <a:rPr lang="en-US" sz="1400" i="1" dirty="0"/>
              <a:t> </a:t>
            </a:r>
            <a:r>
              <a:rPr lang="en-US" sz="1400" i="1" dirty="0" err="1"/>
              <a:t>secara</a:t>
            </a:r>
            <a:r>
              <a:rPr lang="en-US" sz="1400" i="1" dirty="0"/>
              <a:t> manual by data </a:t>
            </a:r>
            <a:r>
              <a:rPr lang="en-US" sz="1400" i="1" dirty="0" err="1"/>
              <a:t>Excell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07810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</a:t>
            </a:r>
            <a:r>
              <a:rPr lang="en-US" dirty="0" err="1"/>
              <a:t>Protap</a:t>
            </a:r>
            <a:r>
              <a:rPr lang="en-US"/>
              <a:t> Script </a:t>
            </a:r>
            <a:r>
              <a:rPr lang="en-US" dirty="0"/>
              <a:t>Outbound (Existing)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82D60-BA54-F7ED-7D2B-2B9D995CE088}"/>
              </a:ext>
            </a:extLst>
          </p:cNvPr>
          <p:cNvSpPr/>
          <p:nvPr/>
        </p:nvSpPr>
        <p:spPr>
          <a:xfrm>
            <a:off x="4875836" y="959655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Request untuk Outbound Call </a:t>
            </a:r>
            <a:r>
              <a:rPr lang="en-US" sz="1400" dirty="0" err="1"/>
              <a:t>dari</a:t>
            </a:r>
            <a:r>
              <a:rPr lang="en-US" sz="1400" dirty="0"/>
              <a:t> internal by </a:t>
            </a:r>
            <a:r>
              <a:rPr lang="en-US" sz="1400" dirty="0" err="1"/>
              <a:t>WhastApp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834C-8169-D5CA-5033-A481DCD0AD8C}"/>
              </a:ext>
            </a:extLst>
          </p:cNvPr>
          <p:cNvSpPr txBox="1"/>
          <p:nvPr/>
        </p:nvSpPr>
        <p:spPr>
          <a:xfrm>
            <a:off x="0" y="6288515"/>
            <a:ext cx="753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Existing </a:t>
            </a:r>
            <a:r>
              <a:rPr lang="en-US" sz="1400" i="1" dirty="0" err="1"/>
              <a:t>ambil</a:t>
            </a:r>
            <a:r>
              <a:rPr lang="en-US" sz="1400" i="1" dirty="0"/>
              <a:t> detail data untuk </a:t>
            </a:r>
            <a:r>
              <a:rPr lang="en-US" sz="1400" i="1" dirty="0" err="1"/>
              <a:t>dibuat</a:t>
            </a:r>
            <a:r>
              <a:rPr lang="en-US" sz="1400" i="1" dirty="0"/>
              <a:t> script di screen Merchant Info </a:t>
            </a:r>
          </a:p>
          <a:p>
            <a:r>
              <a:rPr lang="en-US" sz="1400" i="1" dirty="0"/>
              <a:t>            (</a:t>
            </a:r>
            <a:r>
              <a:rPr lang="en-US" sz="1400" i="1" dirty="0" err="1"/>
              <a:t>terinfo</a:t>
            </a:r>
            <a:r>
              <a:rPr lang="en-US" sz="1400" i="1" dirty="0"/>
              <a:t> </a:t>
            </a:r>
            <a:r>
              <a:rPr lang="en-US" sz="1400" i="1" dirty="0" err="1"/>
              <a:t>saat</a:t>
            </a:r>
            <a:r>
              <a:rPr lang="en-US" sz="1400" i="1" dirty="0"/>
              <a:t> </a:t>
            </a:r>
            <a:r>
              <a:rPr lang="en-US" sz="1400" i="1" dirty="0" err="1"/>
              <a:t>buka</a:t>
            </a:r>
            <a:r>
              <a:rPr lang="en-US" sz="1400" i="1" dirty="0"/>
              <a:t> screen </a:t>
            </a:r>
            <a:r>
              <a:rPr lang="en-US" sz="1400" i="1" dirty="0" err="1"/>
              <a:t>terkadang</a:t>
            </a:r>
            <a:r>
              <a:rPr lang="en-US" sz="1400" i="1" dirty="0"/>
              <a:t> loading </a:t>
            </a:r>
            <a:r>
              <a:rPr lang="en-US" sz="1400" i="1" dirty="0" err="1"/>
              <a:t>cukup</a:t>
            </a:r>
            <a:r>
              <a:rPr lang="en-US" sz="1400" i="1" dirty="0"/>
              <a:t> lama) dan </a:t>
            </a:r>
            <a:r>
              <a:rPr lang="en-US" sz="1400" i="1" dirty="0" err="1"/>
              <a:t>mesti</a:t>
            </a:r>
            <a:r>
              <a:rPr lang="en-US" sz="1400" i="1" dirty="0"/>
              <a:t> copy </a:t>
            </a:r>
            <a:r>
              <a:rPr lang="en-US" sz="1400" i="1" dirty="0" err="1"/>
              <a:t>satu</a:t>
            </a:r>
            <a:r>
              <a:rPr lang="en-US" sz="1400" i="1" dirty="0"/>
              <a:t> per </a:t>
            </a:r>
            <a:r>
              <a:rPr lang="en-US" sz="1400" i="1" dirty="0" err="1"/>
              <a:t>satu</a:t>
            </a:r>
            <a:r>
              <a:rPr lang="en-US" sz="1400" i="1" dirty="0"/>
              <a:t> </a:t>
            </a:r>
            <a:r>
              <a:rPr lang="en-US" sz="1400" i="1" dirty="0" err="1"/>
              <a:t>ke</a:t>
            </a:r>
            <a:r>
              <a:rPr lang="en-US" sz="1400" i="1" dirty="0"/>
              <a:t> script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6C389-268C-DF0D-CBB0-FFD1192002A3}"/>
              </a:ext>
            </a:extLst>
          </p:cNvPr>
          <p:cNvSpPr/>
          <p:nvPr/>
        </p:nvSpPr>
        <p:spPr>
          <a:xfrm>
            <a:off x="9200367" y="4257975"/>
            <a:ext cx="2810245" cy="2259254"/>
          </a:xfrm>
          <a:prstGeom prst="rect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Dear Bapak/Ibu,</a:t>
            </a:r>
          </a:p>
          <a:p>
            <a:r>
              <a:rPr lang="en-US" sz="1100" dirty="0"/>
              <a:t>Berikut </a:t>
            </a:r>
            <a:r>
              <a:rPr lang="en-US" sz="1100" dirty="0" err="1"/>
              <a:t>hasil</a:t>
            </a:r>
            <a:r>
              <a:rPr lang="en-US" sz="1100" dirty="0"/>
              <a:t> </a:t>
            </a:r>
            <a:r>
              <a:rPr lang="en-US" sz="1100" dirty="0" err="1"/>
              <a:t>tindak</a:t>
            </a:r>
            <a:r>
              <a:rPr lang="en-US" sz="1100" dirty="0"/>
              <a:t> </a:t>
            </a:r>
            <a:r>
              <a:rPr lang="en-US" sz="1100" dirty="0" err="1"/>
              <a:t>lanjut</a:t>
            </a:r>
            <a:r>
              <a:rPr lang="en-US" sz="1100" dirty="0"/>
              <a:t> </a:t>
            </a:r>
            <a:r>
              <a:rPr lang="en-US" sz="1100" dirty="0" err="1"/>
              <a:t>keluhan</a:t>
            </a:r>
            <a:r>
              <a:rPr lang="en-US" sz="1100" dirty="0"/>
              <a:t> merchant :</a:t>
            </a:r>
          </a:p>
          <a:p>
            <a:endParaRPr lang="en-US" sz="1100" dirty="0"/>
          </a:p>
          <a:p>
            <a:r>
              <a:rPr lang="en-US" sz="1100" dirty="0"/>
              <a:t>Nama Merchant :</a:t>
            </a:r>
          </a:p>
          <a:p>
            <a:r>
              <a:rPr lang="en-US" sz="1100" dirty="0"/>
              <a:t>Alamat :</a:t>
            </a:r>
          </a:p>
          <a:p>
            <a:r>
              <a:rPr lang="en-US" sz="1100" dirty="0"/>
              <a:t>MID :</a:t>
            </a:r>
          </a:p>
          <a:p>
            <a:r>
              <a:rPr lang="en-US" sz="1100" dirty="0"/>
              <a:t>TID :</a:t>
            </a:r>
          </a:p>
          <a:p>
            <a:r>
              <a:rPr lang="en-US" sz="1100" dirty="0"/>
              <a:t>Provider :</a:t>
            </a:r>
          </a:p>
          <a:p>
            <a:r>
              <a:rPr lang="en-US" sz="1100" dirty="0" err="1"/>
              <a:t>Kendala</a:t>
            </a:r>
            <a:r>
              <a:rPr lang="en-US" sz="1100" dirty="0"/>
              <a:t> :</a:t>
            </a:r>
          </a:p>
          <a:p>
            <a:endParaRPr lang="en-US" sz="1100" dirty="0"/>
          </a:p>
          <a:p>
            <a:r>
              <a:rPr lang="en-US" sz="1100" i="1" dirty="0"/>
              <a:t>Request/complaint handling procedure</a:t>
            </a:r>
            <a:br>
              <a:rPr lang="en-US" sz="1100" i="1" dirty="0"/>
            </a:br>
            <a:br>
              <a:rPr lang="en-US" sz="1100" i="1" dirty="0"/>
            </a:br>
            <a:r>
              <a:rPr lang="en-US" sz="1100" dirty="0"/>
              <a:t>Hasil Outbound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BBC4ED-A71B-858E-284D-3F7F4245CF53}"/>
              </a:ext>
            </a:extLst>
          </p:cNvPr>
          <p:cNvSpPr/>
          <p:nvPr/>
        </p:nvSpPr>
        <p:spPr>
          <a:xfrm>
            <a:off x="3495675" y="423524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Non </a:t>
            </a:r>
            <a:r>
              <a:rPr lang="en-US" sz="1400" dirty="0" err="1"/>
              <a:t>Esklasi</a:t>
            </a:r>
            <a:r>
              <a:rPr lang="en-US" sz="1400" dirty="0"/>
              <a:t> di MAAS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D4F4B-28C8-C0F7-AC77-CFBE6B17774E}"/>
              </a:ext>
            </a:extLst>
          </p:cNvPr>
          <p:cNvSpPr/>
          <p:nvPr/>
        </p:nvSpPr>
        <p:spPr>
          <a:xfrm>
            <a:off x="4875837" y="3015069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Created Case Id</a:t>
            </a:r>
          </a:p>
          <a:p>
            <a:pPr algn="ctr"/>
            <a:r>
              <a:rPr lang="en-US" sz="1400" dirty="0"/>
              <a:t>di MAAS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4BF2CE-76E8-3658-F1CC-99254A584846}"/>
              </a:ext>
            </a:extLst>
          </p:cNvPr>
          <p:cNvSpPr/>
          <p:nvPr/>
        </p:nvSpPr>
        <p:spPr>
          <a:xfrm>
            <a:off x="6191251" y="4239915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</a:t>
            </a:r>
            <a:r>
              <a:rPr lang="en-US" sz="1400" dirty="0" err="1"/>
              <a:t>Esklasi</a:t>
            </a:r>
            <a:r>
              <a:rPr lang="en-US" sz="1400" dirty="0"/>
              <a:t> di MAAS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A5B36F-203C-5EC9-A635-1738C2066DE0}"/>
              </a:ext>
            </a:extLst>
          </p:cNvPr>
          <p:cNvSpPr/>
          <p:nvPr/>
        </p:nvSpPr>
        <p:spPr>
          <a:xfrm>
            <a:off x="4875836" y="1954864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Proses </a:t>
            </a:r>
            <a:r>
              <a:rPr lang="en-US" sz="1400" dirty="0" err="1"/>
              <a:t>Outbond</a:t>
            </a:r>
            <a:r>
              <a:rPr lang="en-US" sz="1400" dirty="0"/>
              <a:t> oleh Agent </a:t>
            </a:r>
            <a:r>
              <a:rPr lang="en-US" sz="1400" dirty="0" err="1"/>
              <a:t>atau</a:t>
            </a:r>
            <a:r>
              <a:rPr lang="en-US" sz="1400" dirty="0"/>
              <a:t> Coordinator Agent </a:t>
            </a:r>
            <a:r>
              <a:rPr lang="en-US" sz="1400" dirty="0" err="1"/>
              <a:t>HiYokke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E22609-3051-BED7-D8AE-2DE12925B02E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>
            <a:off x="5828398" y="1777637"/>
            <a:ext cx="0" cy="177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1FB71E-44BD-5903-85C1-2B59C40BF7D2}"/>
              </a:ext>
            </a:extLst>
          </p:cNvPr>
          <p:cNvSpPr/>
          <p:nvPr/>
        </p:nvSpPr>
        <p:spPr>
          <a:xfrm>
            <a:off x="4654889" y="5379951"/>
            <a:ext cx="2126071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Hasil Outbound Call di info </a:t>
            </a:r>
            <a:r>
              <a:rPr lang="en-US" sz="1400" dirty="0" err="1"/>
              <a:t>ke</a:t>
            </a:r>
            <a:r>
              <a:rPr lang="en-US" sz="1400" dirty="0"/>
              <a:t> Requestor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Script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091513-8755-0622-60DB-76009AA15638}"/>
              </a:ext>
            </a:extLst>
          </p:cNvPr>
          <p:cNvSpPr txBox="1"/>
          <p:nvPr/>
        </p:nvSpPr>
        <p:spPr>
          <a:xfrm>
            <a:off x="9115235" y="3924922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/>
              <a:t>Contoh</a:t>
            </a:r>
            <a:r>
              <a:rPr lang="en-US" sz="1600" b="1" i="1" dirty="0"/>
              <a:t> Script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B2EFED-FB30-5995-BD1E-15BC802CBA5B}"/>
              </a:ext>
            </a:extLst>
          </p:cNvPr>
          <p:cNvCxnSpPr>
            <a:stCxn id="26" idx="2"/>
            <a:endCxn id="11" idx="0"/>
          </p:cNvCxnSpPr>
          <p:nvPr/>
        </p:nvCxnSpPr>
        <p:spPr>
          <a:xfrm>
            <a:off x="5828398" y="2772846"/>
            <a:ext cx="1" cy="242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6D4EF0C-36DC-0776-3E50-9C396D368819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rot="5400000">
            <a:off x="4937220" y="3344068"/>
            <a:ext cx="402196" cy="13801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B8D32A3D-4051-6F8E-9A90-2D9B8FC3EC18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16200000" flipH="1">
            <a:off x="6282674" y="3378776"/>
            <a:ext cx="406864" cy="131541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A968FC7F-32ED-8AC6-B5C5-355D6B7D1586}"/>
              </a:ext>
            </a:extLst>
          </p:cNvPr>
          <p:cNvCxnSpPr>
            <a:stCxn id="10" idx="2"/>
            <a:endCxn id="40" idx="0"/>
          </p:cNvCxnSpPr>
          <p:nvPr/>
        </p:nvCxnSpPr>
        <p:spPr>
          <a:xfrm rot="16200000" flipH="1">
            <a:off x="4919720" y="4581746"/>
            <a:ext cx="326722" cy="12696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0DEB6B9-87E1-002E-2C5A-8EEDAA1D0149}"/>
              </a:ext>
            </a:extLst>
          </p:cNvPr>
          <p:cNvCxnSpPr>
            <a:stCxn id="13" idx="2"/>
            <a:endCxn id="40" idx="0"/>
          </p:cNvCxnSpPr>
          <p:nvPr/>
        </p:nvCxnSpPr>
        <p:spPr>
          <a:xfrm rot="5400000">
            <a:off x="6269842" y="4505980"/>
            <a:ext cx="322054" cy="14258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A2E5095-CFC6-CC32-B2BA-640958A12833}"/>
              </a:ext>
            </a:extLst>
          </p:cNvPr>
          <p:cNvSpPr txBox="1"/>
          <p:nvPr/>
        </p:nvSpPr>
        <p:spPr>
          <a:xfrm>
            <a:off x="4857007" y="3822692"/>
            <a:ext cx="92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Non </a:t>
            </a:r>
            <a:r>
              <a:rPr lang="en-US" sz="1100" i="1" dirty="0" err="1"/>
              <a:t>Eskalasi</a:t>
            </a:r>
            <a:endParaRPr lang="en-US" sz="1100" i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BFF62EB-26B2-32F4-5047-2C2F4EDBD82C}"/>
              </a:ext>
            </a:extLst>
          </p:cNvPr>
          <p:cNvSpPr txBox="1"/>
          <p:nvPr/>
        </p:nvSpPr>
        <p:spPr>
          <a:xfrm>
            <a:off x="5875558" y="3822692"/>
            <a:ext cx="9239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Eskalasi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96429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Auto Dialer - Outbound Call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82D60-BA54-F7ED-7D2B-2B9D995CE088}"/>
              </a:ext>
            </a:extLst>
          </p:cNvPr>
          <p:cNvSpPr/>
          <p:nvPr/>
        </p:nvSpPr>
        <p:spPr>
          <a:xfrm>
            <a:off x="1581743" y="4491651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Upload data outbound </a:t>
            </a:r>
            <a:r>
              <a:rPr lang="en-US" sz="1400" dirty="0" err="1"/>
              <a:t>ke</a:t>
            </a:r>
            <a:r>
              <a:rPr lang="en-US" sz="1400" dirty="0"/>
              <a:t> Engine </a:t>
            </a:r>
            <a:r>
              <a:rPr lang="en-US" sz="1400" dirty="0" err="1"/>
              <a:t>secara</a:t>
            </a:r>
            <a:r>
              <a:rPr lang="en-US" sz="1400" dirty="0"/>
              <a:t> bulk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834C-8169-D5CA-5033-A481DCD0AD8C}"/>
              </a:ext>
            </a:extLst>
          </p:cNvPr>
          <p:cNvSpPr txBox="1"/>
          <p:nvPr/>
        </p:nvSpPr>
        <p:spPr>
          <a:xfrm>
            <a:off x="0" y="6550223"/>
            <a:ext cx="6539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</a:t>
            </a:r>
            <a:r>
              <a:rPr lang="en-US" sz="1400" i="1" dirty="0" err="1"/>
              <a:t>Diharapkan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</a:t>
            </a:r>
            <a:r>
              <a:rPr lang="en-US" sz="1400" i="1" dirty="0" err="1"/>
              <a:t>adanya</a:t>
            </a:r>
            <a:r>
              <a:rPr lang="en-US" sz="1400" i="1" dirty="0"/>
              <a:t> Auto Dialer agent </a:t>
            </a:r>
            <a:r>
              <a:rPr lang="en-US" sz="1400" i="1" dirty="0" err="1"/>
              <a:t>akan</a:t>
            </a:r>
            <a:r>
              <a:rPr lang="en-US" sz="1400" i="1" dirty="0"/>
              <a:t> </a:t>
            </a:r>
            <a:r>
              <a:rPr lang="en-US" sz="1400" i="1" dirty="0" err="1"/>
              <a:t>lebih</a:t>
            </a:r>
            <a:r>
              <a:rPr lang="en-US" sz="1400" i="1" dirty="0"/>
              <a:t> </a:t>
            </a:r>
            <a:r>
              <a:rPr lang="en-US" sz="1400" i="1" dirty="0" err="1"/>
              <a:t>produktif</a:t>
            </a:r>
            <a:endParaRPr lang="en-US" sz="14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72B1FD-5428-6FBA-504E-41D3EC49EA98}"/>
              </a:ext>
            </a:extLst>
          </p:cNvPr>
          <p:cNvSpPr/>
          <p:nvPr/>
        </p:nvSpPr>
        <p:spPr>
          <a:xfrm>
            <a:off x="4398435" y="4437932"/>
            <a:ext cx="3208988" cy="92541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Pada Dashboard Engine </a:t>
            </a:r>
            <a:r>
              <a:rPr lang="en-US" sz="1400" dirty="0" err="1"/>
              <a:t>akan</a:t>
            </a:r>
            <a:r>
              <a:rPr lang="en-US" sz="1400" dirty="0"/>
              <a:t> auto call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</a:t>
            </a:r>
            <a:r>
              <a:rPr lang="en-US" sz="1400" dirty="0" err="1"/>
              <a:t>tekan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r>
              <a:rPr lang="en-US" sz="1400" dirty="0"/>
              <a:t> digit </a:t>
            </a:r>
            <a:r>
              <a:rPr lang="en-US" sz="1400" dirty="0" err="1"/>
              <a:t>nomor</a:t>
            </a:r>
            <a:r>
              <a:rPr lang="en-US" sz="1400" dirty="0"/>
              <a:t> merchant dan </a:t>
            </a:r>
            <a:r>
              <a:rPr lang="en-US" sz="1400" dirty="0" err="1"/>
              <a:t>begitu</a:t>
            </a:r>
            <a:r>
              <a:rPr lang="en-US" sz="1400" dirty="0"/>
              <a:t> </a:t>
            </a:r>
            <a:r>
              <a:rPr lang="en-US" sz="1400" dirty="0" err="1"/>
              <a:t>seterusnya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C9414-9D92-72DA-DDB2-CD8198CB8DD6}"/>
              </a:ext>
            </a:extLst>
          </p:cNvPr>
          <p:cNvSpPr/>
          <p:nvPr/>
        </p:nvSpPr>
        <p:spPr>
          <a:xfrm>
            <a:off x="8220357" y="4437932"/>
            <a:ext cx="2695638" cy="92541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Outbond</a:t>
            </a:r>
            <a:r>
              <a:rPr lang="en-US" sz="1400" dirty="0"/>
              <a:t> Call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FC24FA-9956-ECB2-9A39-CF3C6049706B}"/>
              </a:ext>
            </a:extLst>
          </p:cNvPr>
          <p:cNvCxnSpPr>
            <a:cxnSpLocks/>
            <a:stCxn id="14" idx="3"/>
            <a:endCxn id="3" idx="1"/>
          </p:cNvCxnSpPr>
          <p:nvPr/>
        </p:nvCxnSpPr>
        <p:spPr>
          <a:xfrm flipV="1">
            <a:off x="3486867" y="4900641"/>
            <a:ext cx="911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72453-A2B4-6D5F-7273-364CD920B51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7607423" y="4900641"/>
            <a:ext cx="6129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535FCD-2E22-C5A1-C8C6-4FC8DCAD8301}"/>
              </a:ext>
            </a:extLst>
          </p:cNvPr>
          <p:cNvSpPr/>
          <p:nvPr/>
        </p:nvSpPr>
        <p:spPr>
          <a:xfrm>
            <a:off x="1764498" y="2170647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HiYokke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data merchant untuk Outbound Call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59738-3B64-9893-075C-CF8CC4ECC538}"/>
              </a:ext>
            </a:extLst>
          </p:cNvPr>
          <p:cNvSpPr/>
          <p:nvPr/>
        </p:nvSpPr>
        <p:spPr>
          <a:xfrm>
            <a:off x="4735642" y="2170647"/>
            <a:ext cx="2447208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HiYokke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tekan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per </a:t>
            </a:r>
            <a:r>
              <a:rPr lang="en-US" sz="1400" dirty="0" err="1"/>
              <a:t>satu</a:t>
            </a:r>
            <a:r>
              <a:rPr lang="en-US" sz="1400" dirty="0"/>
              <a:t> digit </a:t>
            </a:r>
            <a:r>
              <a:rPr lang="en-US" sz="1400" dirty="0" err="1"/>
              <a:t>nomor</a:t>
            </a:r>
            <a:r>
              <a:rPr lang="en-US" sz="1400" dirty="0"/>
              <a:t> merchant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70DFE8-2F67-F2C0-9C20-220D751B1EE0}"/>
              </a:ext>
            </a:extLst>
          </p:cNvPr>
          <p:cNvSpPr/>
          <p:nvPr/>
        </p:nvSpPr>
        <p:spPr>
          <a:xfrm>
            <a:off x="8031996" y="2170647"/>
            <a:ext cx="276935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melakukan</a:t>
            </a:r>
            <a:r>
              <a:rPr lang="en-US" sz="1400" dirty="0"/>
              <a:t> Outbound Call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806C7F-6306-D772-BB9B-724AD98AA2C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182850" y="2579638"/>
            <a:ext cx="849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A4CBAC-B5BD-4691-9B7A-2CB6FA37C10B}"/>
              </a:ext>
            </a:extLst>
          </p:cNvPr>
          <p:cNvSpPr txBox="1"/>
          <p:nvPr/>
        </p:nvSpPr>
        <p:spPr>
          <a:xfrm>
            <a:off x="948330" y="4099378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Propose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2A661B-F0E1-B0BB-4125-1B79999B3904}"/>
              </a:ext>
            </a:extLst>
          </p:cNvPr>
          <p:cNvSpPr txBox="1"/>
          <p:nvPr/>
        </p:nvSpPr>
        <p:spPr>
          <a:xfrm>
            <a:off x="948330" y="1778374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Existing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2CFA0B-5C9D-1330-FCA9-9EB85C07D9C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669622" y="2579638"/>
            <a:ext cx="10660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97E6EC1-FF00-A1B2-051F-C2FC5901EFB4}"/>
              </a:ext>
            </a:extLst>
          </p:cNvPr>
          <p:cNvSpPr txBox="1"/>
          <p:nvPr/>
        </p:nvSpPr>
        <p:spPr>
          <a:xfrm>
            <a:off x="4735642" y="2958990"/>
            <a:ext cx="2629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Pada proses ini </a:t>
            </a:r>
            <a:r>
              <a:rPr lang="en-US" sz="1200" i="1" dirty="0" err="1"/>
              <a:t>cukup</a:t>
            </a:r>
            <a:r>
              <a:rPr lang="en-US" sz="1200" i="1" dirty="0"/>
              <a:t> </a:t>
            </a:r>
            <a:r>
              <a:rPr lang="en-US" sz="1200" i="1" dirty="0" err="1"/>
              <a:t>memakan</a:t>
            </a:r>
            <a:r>
              <a:rPr lang="en-US" sz="1200" i="1" dirty="0"/>
              <a:t> </a:t>
            </a:r>
            <a:r>
              <a:rPr lang="en-US" sz="1200" i="1" dirty="0" err="1"/>
              <a:t>waktu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0520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Proses Auto Answer – Inbound Call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82D60-BA54-F7ED-7D2B-2B9D995CE088}"/>
              </a:ext>
            </a:extLst>
          </p:cNvPr>
          <p:cNvSpPr/>
          <p:nvPr/>
        </p:nvSpPr>
        <p:spPr>
          <a:xfrm>
            <a:off x="2209924" y="4526476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Inbound Call </a:t>
            </a:r>
            <a:r>
              <a:rPr lang="en-US" sz="1400" dirty="0" err="1"/>
              <a:t>dari</a:t>
            </a:r>
            <a:r>
              <a:rPr lang="en-US" sz="1400" dirty="0"/>
              <a:t> merchant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7834C-8169-D5CA-5033-A481DCD0AD8C}"/>
              </a:ext>
            </a:extLst>
          </p:cNvPr>
          <p:cNvSpPr txBox="1"/>
          <p:nvPr/>
        </p:nvSpPr>
        <p:spPr>
          <a:xfrm>
            <a:off x="0" y="6358957"/>
            <a:ext cx="708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: Hal ini </a:t>
            </a:r>
            <a:r>
              <a:rPr lang="en-US" sz="1400" i="1" dirty="0" err="1"/>
              <a:t>berkaitan</a:t>
            </a:r>
            <a:r>
              <a:rPr lang="en-US" sz="1400" i="1" dirty="0"/>
              <a:t> </a:t>
            </a:r>
            <a:r>
              <a:rPr lang="en-US" sz="1400" i="1" dirty="0" err="1"/>
              <a:t>dengan</a:t>
            </a:r>
            <a:r>
              <a:rPr lang="en-US" sz="1400" i="1" dirty="0"/>
              <a:t> SLA Agent </a:t>
            </a:r>
            <a:r>
              <a:rPr lang="en-US" sz="1400" i="1" dirty="0" err="1"/>
              <a:t>saat</a:t>
            </a:r>
            <a:r>
              <a:rPr lang="en-US" sz="1400" i="1" dirty="0"/>
              <a:t> </a:t>
            </a:r>
            <a:r>
              <a:rPr lang="en-US" sz="1400" i="1" dirty="0" err="1"/>
              <a:t>menerima</a:t>
            </a:r>
            <a:r>
              <a:rPr lang="en-US" sz="1400" i="1" dirty="0"/>
              <a:t> Inbound Call agar </a:t>
            </a:r>
            <a:r>
              <a:rPr lang="en-US" sz="1400" i="1" dirty="0" err="1"/>
              <a:t>menjadi</a:t>
            </a:r>
            <a:r>
              <a:rPr lang="en-US" sz="1400" i="1" dirty="0"/>
              <a:t> standard</a:t>
            </a:r>
          </a:p>
          <a:p>
            <a:r>
              <a:rPr lang="en-US" sz="1400" i="1" dirty="0"/>
              <a:t>           </a:t>
            </a:r>
            <a:r>
              <a:rPr lang="en-US" sz="1400" i="1" dirty="0" err="1"/>
              <a:t>serta</a:t>
            </a:r>
            <a:r>
              <a:rPr lang="en-US" sz="1400" i="1" dirty="0"/>
              <a:t> agar </a:t>
            </a:r>
            <a:r>
              <a:rPr lang="en-US" sz="1400" i="1" dirty="0" err="1"/>
              <a:t>tidak</a:t>
            </a:r>
            <a:r>
              <a:rPr lang="en-US" sz="1400" i="1" dirty="0"/>
              <a:t> miss SLA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FC24FA-9956-ECB2-9A39-CF3C6049706B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4115048" y="4935467"/>
            <a:ext cx="9045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2BB1F23-0C67-9DF6-270C-28AF24FEB3B4}"/>
              </a:ext>
            </a:extLst>
          </p:cNvPr>
          <p:cNvSpPr/>
          <p:nvPr/>
        </p:nvSpPr>
        <p:spPr>
          <a:xfrm>
            <a:off x="5019551" y="4526476"/>
            <a:ext cx="2009775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Answer </a:t>
            </a:r>
            <a:r>
              <a:rPr lang="en-US" sz="1400" dirty="0" err="1"/>
              <a:t>saat</a:t>
            </a:r>
            <a:r>
              <a:rPr lang="en-US" sz="1400" dirty="0"/>
              <a:t> 3 </a:t>
            </a:r>
            <a:r>
              <a:rPr lang="en-US" sz="1400" dirty="0" err="1"/>
              <a:t>dering</a:t>
            </a:r>
            <a:r>
              <a:rPr lang="en-US" sz="1400" dirty="0"/>
              <a:t> </a:t>
            </a:r>
            <a:r>
              <a:rPr lang="en-US" sz="1400" dirty="0" err="1"/>
              <a:t>telepon</a:t>
            </a:r>
            <a:r>
              <a:rPr lang="en-US" sz="1400" dirty="0"/>
              <a:t> </a:t>
            </a:r>
            <a:r>
              <a:rPr lang="en-US" sz="1400" dirty="0" err="1"/>
              <a:t>berdering</a:t>
            </a:r>
            <a:r>
              <a:rPr lang="en-US" sz="1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7AD79-C43B-C7BC-D43B-7825443360F6}"/>
              </a:ext>
            </a:extLst>
          </p:cNvPr>
          <p:cNvSpPr/>
          <p:nvPr/>
        </p:nvSpPr>
        <p:spPr>
          <a:xfrm>
            <a:off x="7829180" y="4526476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menerima</a:t>
            </a:r>
            <a:r>
              <a:rPr lang="en-US" sz="1400" dirty="0"/>
              <a:t> Inbound Call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2F8557-B167-50F1-1292-14728F24AAD3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7029326" y="4935467"/>
            <a:ext cx="7998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BDEC519-FB3C-2AB8-98DF-69355117C536}"/>
              </a:ext>
            </a:extLst>
          </p:cNvPr>
          <p:cNvSpPr/>
          <p:nvPr/>
        </p:nvSpPr>
        <p:spPr>
          <a:xfrm>
            <a:off x="2209924" y="2151622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Inbound Call </a:t>
            </a:r>
            <a:r>
              <a:rPr lang="en-US" sz="1400" dirty="0" err="1"/>
              <a:t>dari</a:t>
            </a:r>
            <a:r>
              <a:rPr lang="en-US" sz="1400" dirty="0"/>
              <a:t> merchant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14B958-98DD-1013-705A-499DC443FE51}"/>
              </a:ext>
            </a:extLst>
          </p:cNvPr>
          <p:cNvSpPr/>
          <p:nvPr/>
        </p:nvSpPr>
        <p:spPr>
          <a:xfrm>
            <a:off x="5019551" y="2151622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HiYokke</a:t>
            </a:r>
            <a:r>
              <a:rPr lang="en-US" sz="1400" dirty="0"/>
              <a:t> </a:t>
            </a:r>
            <a:r>
              <a:rPr lang="en-US" sz="1400" dirty="0" err="1"/>
              <a:t>angkat</a:t>
            </a:r>
            <a:r>
              <a:rPr lang="en-US" sz="1400" dirty="0"/>
              <a:t> </a:t>
            </a:r>
            <a:r>
              <a:rPr lang="en-US" sz="1400" dirty="0" err="1"/>
              <a:t>telepon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manual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BCFE68-26AC-DE60-B147-E4BBAC396B78}"/>
              </a:ext>
            </a:extLst>
          </p:cNvPr>
          <p:cNvSpPr/>
          <p:nvPr/>
        </p:nvSpPr>
        <p:spPr>
          <a:xfrm>
            <a:off x="7829180" y="2151622"/>
            <a:ext cx="1905124" cy="81798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Agent </a:t>
            </a:r>
            <a:r>
              <a:rPr lang="en-US" sz="1400" dirty="0" err="1"/>
              <a:t>menerima</a:t>
            </a:r>
            <a:r>
              <a:rPr lang="en-US" sz="1400" dirty="0"/>
              <a:t> Inbound Call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B3FC-BA29-7D30-0F71-9C160C61B5DE}"/>
              </a:ext>
            </a:extLst>
          </p:cNvPr>
          <p:cNvSpPr txBox="1"/>
          <p:nvPr/>
        </p:nvSpPr>
        <p:spPr>
          <a:xfrm>
            <a:off x="1424111" y="4160773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Propose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94A61D-3115-CA37-22D8-46C7F78B2086}"/>
              </a:ext>
            </a:extLst>
          </p:cNvPr>
          <p:cNvSpPr txBox="1"/>
          <p:nvPr/>
        </p:nvSpPr>
        <p:spPr>
          <a:xfrm>
            <a:off x="1424111" y="1741101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Existing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E5E99B-3113-E995-9C19-5578C97D43C9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4115048" y="2560613"/>
            <a:ext cx="9045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693A4B-20E7-400D-35F3-0600DE5C0F6D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924675" y="2560613"/>
            <a:ext cx="904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F90BE2-BD4E-C203-D996-D5C382E3624C}"/>
              </a:ext>
            </a:extLst>
          </p:cNvPr>
          <p:cNvSpPr txBox="1"/>
          <p:nvPr/>
        </p:nvSpPr>
        <p:spPr>
          <a:xfrm>
            <a:off x="4549231" y="2979326"/>
            <a:ext cx="309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Ada </a:t>
            </a:r>
            <a:r>
              <a:rPr lang="en-US" sz="1200" i="1" dirty="0" err="1"/>
              <a:t>kemungkinan</a:t>
            </a:r>
            <a:r>
              <a:rPr lang="en-US" sz="1200" i="1" dirty="0"/>
              <a:t> Agent </a:t>
            </a:r>
            <a:r>
              <a:rPr lang="en-US" sz="1200" i="1" dirty="0" err="1"/>
              <a:t>mengangkat</a:t>
            </a:r>
            <a:r>
              <a:rPr lang="en-US" sz="1200" i="1" dirty="0"/>
              <a:t> </a:t>
            </a:r>
            <a:r>
              <a:rPr lang="en-US" sz="1200" i="1" dirty="0" err="1"/>
              <a:t>telepon</a:t>
            </a:r>
            <a:r>
              <a:rPr lang="en-US" sz="1200" i="1" dirty="0"/>
              <a:t> </a:t>
            </a:r>
            <a:r>
              <a:rPr lang="en-US" sz="1200" i="1" dirty="0" err="1"/>
              <a:t>diatas</a:t>
            </a:r>
            <a:r>
              <a:rPr lang="en-US" sz="1200" i="1" dirty="0"/>
              <a:t> 3 </a:t>
            </a:r>
            <a:r>
              <a:rPr lang="en-US" sz="1200" i="1" dirty="0" err="1"/>
              <a:t>dering</a:t>
            </a:r>
            <a:r>
              <a:rPr lang="en-US" sz="1200" i="1" dirty="0"/>
              <a:t> </a:t>
            </a:r>
            <a:r>
              <a:rPr lang="en-US" sz="1200" i="1" dirty="0" err="1"/>
              <a:t>dari</a:t>
            </a:r>
            <a:r>
              <a:rPr lang="en-US" sz="1200" i="1" dirty="0"/>
              <a:t> </a:t>
            </a:r>
            <a:r>
              <a:rPr lang="en-US" sz="1200" i="1" dirty="0" err="1"/>
              <a:t>telepon</a:t>
            </a:r>
            <a:r>
              <a:rPr lang="en-US" sz="1200" i="1" dirty="0"/>
              <a:t> </a:t>
            </a:r>
            <a:r>
              <a:rPr lang="en-US" sz="1200" i="1" dirty="0" err="1"/>
              <a:t>masuk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42505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AB536-36F9-D94F-A304-A82327ABCD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66" y="-29753"/>
            <a:ext cx="12226333" cy="6917507"/>
          </a:xfrm>
          <a:prstGeom prst="rect">
            <a:avLst/>
          </a:prstGeom>
        </p:spPr>
      </p:pic>
      <p:sp>
        <p:nvSpPr>
          <p:cNvPr id="4" name="Subtitle 1">
            <a:extLst>
              <a:ext uri="{FF2B5EF4-FFF2-40B4-BE49-F238E27FC236}">
                <a16:creationId xmlns:a16="http://schemas.microsoft.com/office/drawing/2014/main" id="{5A56D41F-F678-634B-A675-09E639D085FC}"/>
              </a:ext>
            </a:extLst>
          </p:cNvPr>
          <p:cNvSpPr txBox="1">
            <a:spLocks/>
          </p:cNvSpPr>
          <p:nvPr/>
        </p:nvSpPr>
        <p:spPr>
          <a:xfrm>
            <a:off x="6074552" y="1222072"/>
            <a:ext cx="4129621" cy="657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5D72B950-3A31-754C-B249-11B33C9B1C4B}"/>
              </a:ext>
            </a:extLst>
          </p:cNvPr>
          <p:cNvSpPr txBox="1">
            <a:spLocks/>
          </p:cNvSpPr>
          <p:nvPr/>
        </p:nvSpPr>
        <p:spPr>
          <a:xfrm>
            <a:off x="6104698" y="2374581"/>
            <a:ext cx="3361075" cy="3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PT. Mitra Transaksi Indonesia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B527B6-9B20-7943-86E1-E9135DE62017}"/>
              </a:ext>
            </a:extLst>
          </p:cNvPr>
          <p:cNvSpPr txBox="1">
            <a:spLocks/>
          </p:cNvSpPr>
          <p:nvPr/>
        </p:nvSpPr>
        <p:spPr>
          <a:xfrm>
            <a:off x="1271441" y="6472924"/>
            <a:ext cx="9666514" cy="3364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5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714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100"/>
              </a:lnSpc>
              <a:spcBef>
                <a:spcPts val="0"/>
              </a:spcBef>
            </a:pP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Copyright © 2021 PT Mitra </a:t>
            </a:r>
            <a:r>
              <a:rPr lang="en-AU" sz="8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Transaksi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Indonesia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rights reserved. This document/proposal or any portion  is confidential, thereof may not be reproduced or used in any manner whatsoever</a:t>
            </a:r>
            <a:r>
              <a:rPr lang="id-ID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AU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without the express written permission of PT Mitra Transaksi Indonesia.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7974F-08B2-FB4E-BAED-A5B0C1887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404" y="695921"/>
            <a:ext cx="2793930" cy="22096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26ED84-81B6-284E-8704-A9B398A24CE4}"/>
              </a:ext>
            </a:extLst>
          </p:cNvPr>
          <p:cNvSpPr/>
          <p:nvPr/>
        </p:nvSpPr>
        <p:spPr>
          <a:xfrm>
            <a:off x="6219930" y="2180490"/>
            <a:ext cx="2009670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2C7C9-7127-4D5D-99A9-BBF5081F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9B597-FD0B-4020-A413-7E291C7F2D87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697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HiYokke</a:t>
            </a:r>
            <a:r>
              <a:rPr lang="en-US" dirty="0"/>
              <a:t>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67060-4BD7-D568-F524-C5ED61534B5C}"/>
              </a:ext>
            </a:extLst>
          </p:cNvPr>
          <p:cNvSpPr txBox="1"/>
          <p:nvPr/>
        </p:nvSpPr>
        <p:spPr>
          <a:xfrm>
            <a:off x="0" y="6432723"/>
            <a:ext cx="832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: Resolution Time = Untuk </a:t>
            </a:r>
            <a:r>
              <a:rPr lang="en-US" dirty="0" err="1"/>
              <a:t>lamanya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case </a:t>
            </a:r>
            <a:r>
              <a:rPr lang="en-US" dirty="0" err="1"/>
              <a:t>atau</a:t>
            </a:r>
            <a:r>
              <a:rPr lang="en-US" dirty="0"/>
              <a:t> complain handling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717730F-1852-6826-E26B-79165ACB4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203794"/>
              </p:ext>
            </p:extLst>
          </p:nvPr>
        </p:nvGraphicFramePr>
        <p:xfrm>
          <a:off x="95442" y="2082552"/>
          <a:ext cx="12001116" cy="305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712348" imgH="2215966" progId="Excel.Sheet.12">
                  <p:embed/>
                </p:oleObj>
              </mc:Choice>
              <mc:Fallback>
                <p:oleObj name="Worksheet" r:id="rId2" imgW="8712348" imgH="22159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442" y="2082552"/>
                        <a:ext cx="12001116" cy="305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303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953</Words>
  <Application>Microsoft Office PowerPoint</Application>
  <PresentationFormat>Widescreen</PresentationFormat>
  <Paragraphs>124</Paragraphs>
  <Slides>11</Slides>
  <Notes>1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Worksheet</vt:lpstr>
      <vt:lpstr>PowerPoint Presentation</vt:lpstr>
      <vt:lpstr>HiYokke Needed</vt:lpstr>
      <vt:lpstr>Flow Proses Request Outbound Call (Existing)</vt:lpstr>
      <vt:lpstr>Flow Proses KPI Agent Call Monitoring (Existing)</vt:lpstr>
      <vt:lpstr>Flow Proses Protap Script Outbound (Existing)</vt:lpstr>
      <vt:lpstr>Flow Proses Auto Dialer - Outbound Call</vt:lpstr>
      <vt:lpstr>Flow Proses Auto Answer – Inbound Call</vt:lpstr>
      <vt:lpstr>PowerPoint Presentation</vt:lpstr>
      <vt:lpstr>HiYokke Needed</vt:lpstr>
      <vt:lpstr>Flow Proses KPI Agent Call Monitoring</vt:lpstr>
      <vt:lpstr>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setiawan</dc:creator>
  <cp:lastModifiedBy>bayu setiawan</cp:lastModifiedBy>
  <cp:revision>21</cp:revision>
  <dcterms:created xsi:type="dcterms:W3CDTF">2023-04-14T03:33:29Z</dcterms:created>
  <dcterms:modified xsi:type="dcterms:W3CDTF">2023-04-17T08:50:34Z</dcterms:modified>
</cp:coreProperties>
</file>